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Hagrid" charset="1" panose="00000500000000000000"/>
      <p:regular r:id="rId14"/>
    </p:embeddedFont>
    <p:embeddedFont>
      <p:font typeface="Hagrid Light" charset="1" panose="00000400000000000000"/>
      <p:regular r:id="rId15"/>
    </p:embeddedFont>
    <p:embeddedFont>
      <p:font typeface="Hagrid Medium" charset="1" panose="00000600000000000000"/>
      <p:regular r:id="rId16"/>
    </p:embeddedFont>
    <p:embeddedFont>
      <p:font typeface="Hagrid Ultra-Bold" charset="1" panose="00000800000000000000"/>
      <p:regular r:id="rId17"/>
    </p:embeddedFont>
    <p:embeddedFont>
      <p:font typeface="Hagrid Heavy" charset="1" panose="00000A00000000000000"/>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1031218" y="7934949"/>
            <a:ext cx="16228082" cy="1323351"/>
            <a:chOff x="0" y="0"/>
            <a:chExt cx="3964388" cy="323284"/>
          </a:xfrm>
        </p:grpSpPr>
        <p:sp>
          <p:nvSpPr>
            <p:cNvPr name="Freeform 3" id="3"/>
            <p:cNvSpPr/>
            <p:nvPr/>
          </p:nvSpPr>
          <p:spPr>
            <a:xfrm flipH="false" flipV="false" rot="0">
              <a:off x="0" y="0"/>
              <a:ext cx="3964388" cy="323284"/>
            </a:xfrm>
            <a:custGeom>
              <a:avLst/>
              <a:gdLst/>
              <a:ahLst/>
              <a:cxnLst/>
              <a:rect r="r" b="b" t="t" l="l"/>
              <a:pathLst>
                <a:path h="323284" w="3964388">
                  <a:moveTo>
                    <a:pt x="0" y="0"/>
                  </a:moveTo>
                  <a:lnTo>
                    <a:pt x="3964388" y="0"/>
                  </a:lnTo>
                  <a:lnTo>
                    <a:pt x="3964388" y="323284"/>
                  </a:lnTo>
                  <a:lnTo>
                    <a:pt x="0" y="323284"/>
                  </a:lnTo>
                  <a:close/>
                </a:path>
              </a:pathLst>
            </a:custGeom>
            <a:solidFill>
              <a:srgbClr val="F5E6CA"/>
            </a:solidFill>
          </p:spPr>
        </p:sp>
        <p:sp>
          <p:nvSpPr>
            <p:cNvPr name="TextBox 4" id="4"/>
            <p:cNvSpPr txBox="true"/>
            <p:nvPr/>
          </p:nvSpPr>
          <p:spPr>
            <a:xfrm>
              <a:off x="0" y="-38100"/>
              <a:ext cx="3964388" cy="36138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83596" y="8415502"/>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612109" y="490076"/>
            <a:ext cx="1063783" cy="1077248"/>
          </a:xfrm>
          <a:custGeom>
            <a:avLst/>
            <a:gdLst/>
            <a:ahLst/>
            <a:cxnLst/>
            <a:rect r="r" b="b" t="t" l="l"/>
            <a:pathLst>
              <a:path h="1077248" w="1063783">
                <a:moveTo>
                  <a:pt x="0" y="0"/>
                </a:moveTo>
                <a:lnTo>
                  <a:pt x="1063782" y="0"/>
                </a:lnTo>
                <a:lnTo>
                  <a:pt x="1063782" y="1077248"/>
                </a:lnTo>
                <a:lnTo>
                  <a:pt x="0" y="1077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2535080"/>
            <a:ext cx="16230600" cy="5026341"/>
          </a:xfrm>
          <a:prstGeom prst="rect">
            <a:avLst/>
          </a:prstGeom>
        </p:spPr>
        <p:txBody>
          <a:bodyPr anchor="t" rtlCol="false" tIns="0" lIns="0" bIns="0" rIns="0">
            <a:spAutoFit/>
          </a:bodyPr>
          <a:lstStyle/>
          <a:p>
            <a:pPr algn="ctr">
              <a:lnSpc>
                <a:spcPts val="13020"/>
              </a:lnSpc>
            </a:pPr>
            <a:r>
              <a:rPr lang="en-US" sz="9300">
                <a:solidFill>
                  <a:srgbClr val="F5E6CA"/>
                </a:solidFill>
                <a:latin typeface="Hagrid Heavy"/>
              </a:rPr>
              <a:t>IMPLEMENTASI</a:t>
            </a:r>
          </a:p>
          <a:p>
            <a:pPr algn="ctr">
              <a:lnSpc>
                <a:spcPts val="13020"/>
              </a:lnSpc>
            </a:pPr>
            <a:r>
              <a:rPr lang="en-US" sz="9300">
                <a:solidFill>
                  <a:srgbClr val="F5E6CA"/>
                </a:solidFill>
                <a:latin typeface="Hagrid Heavy"/>
              </a:rPr>
              <a:t>JARINGAN SARAF</a:t>
            </a:r>
          </a:p>
          <a:p>
            <a:pPr algn="ctr">
              <a:lnSpc>
                <a:spcPts val="13020"/>
              </a:lnSpc>
            </a:pPr>
            <a:r>
              <a:rPr lang="en-US" sz="9300">
                <a:solidFill>
                  <a:srgbClr val="F5E6CA"/>
                </a:solidFill>
                <a:latin typeface="Hagrid Heavy"/>
              </a:rPr>
              <a:t>TIRUAN</a:t>
            </a:r>
          </a:p>
        </p:txBody>
      </p:sp>
      <p:sp>
        <p:nvSpPr>
          <p:cNvPr name="TextBox 8" id="8"/>
          <p:cNvSpPr txBox="true"/>
          <p:nvPr/>
        </p:nvSpPr>
        <p:spPr>
          <a:xfrm rot="0">
            <a:off x="2010392" y="8374057"/>
            <a:ext cx="6119020" cy="391794"/>
          </a:xfrm>
          <a:prstGeom prst="rect">
            <a:avLst/>
          </a:prstGeom>
        </p:spPr>
        <p:txBody>
          <a:bodyPr anchor="t" rtlCol="false" tIns="0" lIns="0" bIns="0" rIns="0">
            <a:spAutoFit/>
          </a:bodyPr>
          <a:lstStyle/>
          <a:p>
            <a:pPr>
              <a:lnSpc>
                <a:spcPts val="3080"/>
              </a:lnSpc>
            </a:pPr>
            <a:r>
              <a:rPr lang="en-US" sz="2200">
                <a:solidFill>
                  <a:srgbClr val="343F56"/>
                </a:solidFill>
                <a:latin typeface="Hagrid Ultra-Bold"/>
              </a:rPr>
              <a:t>M. ILHAAM GHIFFARI (2108107010005)</a:t>
            </a:r>
          </a:p>
        </p:txBody>
      </p:sp>
      <p:sp>
        <p:nvSpPr>
          <p:cNvPr name="TextBox 9" id="9"/>
          <p:cNvSpPr txBox="true"/>
          <p:nvPr/>
        </p:nvSpPr>
        <p:spPr>
          <a:xfrm rot="0">
            <a:off x="6993402" y="1659578"/>
            <a:ext cx="4301196" cy="391794"/>
          </a:xfrm>
          <a:prstGeom prst="rect">
            <a:avLst/>
          </a:prstGeom>
        </p:spPr>
        <p:txBody>
          <a:bodyPr anchor="t" rtlCol="false" tIns="0" lIns="0" bIns="0" rIns="0">
            <a:spAutoFit/>
          </a:bodyPr>
          <a:lstStyle/>
          <a:p>
            <a:pPr algn="ctr">
              <a:lnSpc>
                <a:spcPts val="3080"/>
              </a:lnSpc>
            </a:pPr>
            <a:r>
              <a:rPr lang="en-US" sz="2200">
                <a:solidFill>
                  <a:srgbClr val="F5E6CA"/>
                </a:solidFill>
                <a:latin typeface="Hagrid Ultra-Bold"/>
              </a:rPr>
              <a:t>KECERDASAN ARTIFISIAL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7557558" y="-369157"/>
            <a:ext cx="11321336" cy="11060158"/>
            <a:chOff x="0" y="0"/>
            <a:chExt cx="4771190" cy="4661121"/>
          </a:xfrm>
        </p:grpSpPr>
        <p:sp>
          <p:nvSpPr>
            <p:cNvPr name="Freeform 3" id="3"/>
            <p:cNvSpPr/>
            <p:nvPr/>
          </p:nvSpPr>
          <p:spPr>
            <a:xfrm flipH="false" flipV="false" rot="0">
              <a:off x="0" y="0"/>
              <a:ext cx="4771190" cy="4661121"/>
            </a:xfrm>
            <a:custGeom>
              <a:avLst/>
              <a:gdLst/>
              <a:ahLst/>
              <a:cxnLst/>
              <a:rect r="r" b="b" t="t" l="l"/>
              <a:pathLst>
                <a:path h="4661121" w="4771190">
                  <a:moveTo>
                    <a:pt x="0" y="0"/>
                  </a:moveTo>
                  <a:lnTo>
                    <a:pt x="4771190" y="0"/>
                  </a:lnTo>
                  <a:lnTo>
                    <a:pt x="4771190" y="4661121"/>
                  </a:lnTo>
                  <a:lnTo>
                    <a:pt x="0" y="4661121"/>
                  </a:lnTo>
                  <a:close/>
                </a:path>
              </a:pathLst>
            </a:custGeom>
            <a:solidFill>
              <a:srgbClr val="343F56"/>
            </a:solidFill>
            <a:ln cap="sq">
              <a:noFill/>
              <a:prstDash val="solid"/>
              <a:miter/>
            </a:ln>
          </p:spPr>
        </p:sp>
        <p:sp>
          <p:nvSpPr>
            <p:cNvPr name="TextBox 4" id="4"/>
            <p:cNvSpPr txBox="true"/>
            <p:nvPr/>
          </p:nvSpPr>
          <p:spPr>
            <a:xfrm>
              <a:off x="0" y="-38100"/>
              <a:ext cx="4771190" cy="469922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8007" y="2216786"/>
            <a:ext cx="4296865" cy="710087"/>
          </a:xfrm>
          <a:custGeom>
            <a:avLst/>
            <a:gdLst/>
            <a:ahLst/>
            <a:cxnLst/>
            <a:rect r="r" b="b" t="t" l="l"/>
            <a:pathLst>
              <a:path h="710087" w="4296865">
                <a:moveTo>
                  <a:pt x="0" y="0"/>
                </a:moveTo>
                <a:lnTo>
                  <a:pt x="4296866" y="0"/>
                </a:lnTo>
                <a:lnTo>
                  <a:pt x="4296866" y="710086"/>
                </a:lnTo>
                <a:lnTo>
                  <a:pt x="0" y="710086"/>
                </a:lnTo>
                <a:lnTo>
                  <a:pt x="0" y="0"/>
                </a:lnTo>
                <a:close/>
              </a:path>
            </a:pathLst>
          </a:custGeom>
          <a:blipFill>
            <a:blip r:embed="rId2"/>
            <a:stretch>
              <a:fillRect l="0" t="0" r="-121916" b="0"/>
            </a:stretch>
          </a:blipFill>
        </p:spPr>
      </p:sp>
      <p:sp>
        <p:nvSpPr>
          <p:cNvPr name="Freeform 6" id="6"/>
          <p:cNvSpPr/>
          <p:nvPr/>
        </p:nvSpPr>
        <p:spPr>
          <a:xfrm flipH="false" flipV="false" rot="0">
            <a:off x="8606159" y="275849"/>
            <a:ext cx="9224135" cy="8228848"/>
          </a:xfrm>
          <a:custGeom>
            <a:avLst/>
            <a:gdLst/>
            <a:ahLst/>
            <a:cxnLst/>
            <a:rect r="r" b="b" t="t" l="l"/>
            <a:pathLst>
              <a:path h="8228848" w="9224135">
                <a:moveTo>
                  <a:pt x="0" y="0"/>
                </a:moveTo>
                <a:lnTo>
                  <a:pt x="9224135" y="0"/>
                </a:lnTo>
                <a:lnTo>
                  <a:pt x="9224135" y="8228848"/>
                </a:lnTo>
                <a:lnTo>
                  <a:pt x="0" y="8228848"/>
                </a:lnTo>
                <a:lnTo>
                  <a:pt x="0" y="0"/>
                </a:lnTo>
                <a:close/>
              </a:path>
            </a:pathLst>
          </a:custGeom>
          <a:blipFill>
            <a:blip r:embed="rId3"/>
            <a:stretch>
              <a:fillRect l="-1987" t="-4232" r="-27028" b="-4232"/>
            </a:stretch>
          </a:blipFill>
        </p:spPr>
      </p:sp>
      <p:sp>
        <p:nvSpPr>
          <p:cNvPr name="Freeform 7" id="7"/>
          <p:cNvSpPr/>
          <p:nvPr/>
        </p:nvSpPr>
        <p:spPr>
          <a:xfrm flipH="false" flipV="false" rot="0">
            <a:off x="11790849" y="8645856"/>
            <a:ext cx="2854755" cy="1418094"/>
          </a:xfrm>
          <a:custGeom>
            <a:avLst/>
            <a:gdLst/>
            <a:ahLst/>
            <a:cxnLst/>
            <a:rect r="r" b="b" t="t" l="l"/>
            <a:pathLst>
              <a:path h="1418094" w="2854755">
                <a:moveTo>
                  <a:pt x="0" y="0"/>
                </a:moveTo>
                <a:lnTo>
                  <a:pt x="2854755" y="0"/>
                </a:lnTo>
                <a:lnTo>
                  <a:pt x="2854755" y="1418095"/>
                </a:lnTo>
                <a:lnTo>
                  <a:pt x="0" y="1418095"/>
                </a:lnTo>
                <a:lnTo>
                  <a:pt x="0" y="0"/>
                </a:lnTo>
                <a:close/>
              </a:path>
            </a:pathLst>
          </a:custGeom>
          <a:blipFill>
            <a:blip r:embed="rId4"/>
            <a:stretch>
              <a:fillRect l="0" t="0" r="0" b="-8943"/>
            </a:stretch>
          </a:blipFill>
        </p:spPr>
      </p:sp>
      <p:sp>
        <p:nvSpPr>
          <p:cNvPr name="TextBox 8" id="8"/>
          <p:cNvSpPr txBox="true"/>
          <p:nvPr/>
        </p:nvSpPr>
        <p:spPr>
          <a:xfrm rot="0">
            <a:off x="1163976" y="373811"/>
            <a:ext cx="4351502" cy="391794"/>
          </a:xfrm>
          <a:prstGeom prst="rect">
            <a:avLst/>
          </a:prstGeom>
        </p:spPr>
        <p:txBody>
          <a:bodyPr anchor="t" rtlCol="false" tIns="0" lIns="0" bIns="0" rIns="0">
            <a:spAutoFit/>
          </a:bodyPr>
          <a:lstStyle/>
          <a:p>
            <a:pPr>
              <a:lnSpc>
                <a:spcPts val="3080"/>
              </a:lnSpc>
            </a:pPr>
            <a:r>
              <a:rPr lang="en-US" sz="2200">
                <a:solidFill>
                  <a:srgbClr val="343F56"/>
                </a:solidFill>
                <a:latin typeface="Hagrid Ultra-Bold"/>
              </a:rPr>
              <a:t>KECERDASAN ARTIFISIAL</a:t>
            </a:r>
          </a:p>
        </p:txBody>
      </p:sp>
      <p:sp>
        <p:nvSpPr>
          <p:cNvPr name="TextBox 9" id="9"/>
          <p:cNvSpPr txBox="true"/>
          <p:nvPr/>
        </p:nvSpPr>
        <p:spPr>
          <a:xfrm rot="0">
            <a:off x="568007" y="876300"/>
            <a:ext cx="5048132" cy="1340486"/>
          </a:xfrm>
          <a:prstGeom prst="rect">
            <a:avLst/>
          </a:prstGeom>
        </p:spPr>
        <p:txBody>
          <a:bodyPr anchor="t" rtlCol="false" tIns="0" lIns="0" bIns="0" rIns="0">
            <a:spAutoFit/>
          </a:bodyPr>
          <a:lstStyle/>
          <a:p>
            <a:pPr>
              <a:lnSpc>
                <a:spcPts val="10639"/>
              </a:lnSpc>
            </a:pPr>
            <a:r>
              <a:rPr lang="en-US" sz="7599">
                <a:solidFill>
                  <a:srgbClr val="343F56"/>
                </a:solidFill>
                <a:latin typeface="Hagrid Heavy"/>
              </a:rPr>
              <a:t>HASIL</a:t>
            </a:r>
          </a:p>
        </p:txBody>
      </p:sp>
      <p:sp>
        <p:nvSpPr>
          <p:cNvPr name="TextBox 10" id="10"/>
          <p:cNvSpPr txBox="true"/>
          <p:nvPr/>
        </p:nvSpPr>
        <p:spPr>
          <a:xfrm rot="0">
            <a:off x="568007" y="3488850"/>
            <a:ext cx="6747079" cy="2398385"/>
          </a:xfrm>
          <a:prstGeom prst="rect">
            <a:avLst/>
          </a:prstGeom>
        </p:spPr>
        <p:txBody>
          <a:bodyPr anchor="t" rtlCol="false" tIns="0" lIns="0" bIns="0" rIns="0">
            <a:spAutoFit/>
          </a:bodyPr>
          <a:lstStyle/>
          <a:p>
            <a:pPr algn="just">
              <a:lnSpc>
                <a:spcPts val="2730"/>
              </a:lnSpc>
            </a:pPr>
            <a:r>
              <a:rPr lang="en-US" sz="1950">
                <a:solidFill>
                  <a:srgbClr val="343F56"/>
                </a:solidFill>
                <a:latin typeface="Roboto Bold"/>
              </a:rPr>
              <a:t>Grafik pertama menunjukkan "Loss" dan memiliki dua garis: "Train Loss" (biru) dan "Validation Loss" (merah). "Train Loss" menurun secara konsisten, yang menunjukkan model tersebut semakin baik dalam memprediksi atau mengklasifikasi data pelatihan seiring berjalannya waktu. "Validation Loss" menurun juga tetapi menunjukkan beberapa fluktuasi</a:t>
            </a:r>
          </a:p>
        </p:txBody>
      </p:sp>
      <p:sp>
        <p:nvSpPr>
          <p:cNvPr name="TextBox 11" id="11"/>
          <p:cNvSpPr txBox="true"/>
          <p:nvPr/>
        </p:nvSpPr>
        <p:spPr>
          <a:xfrm rot="0">
            <a:off x="568007" y="6449212"/>
            <a:ext cx="6747079" cy="2055485"/>
          </a:xfrm>
          <a:prstGeom prst="rect">
            <a:avLst/>
          </a:prstGeom>
        </p:spPr>
        <p:txBody>
          <a:bodyPr anchor="t" rtlCol="false" tIns="0" lIns="0" bIns="0" rIns="0">
            <a:spAutoFit/>
          </a:bodyPr>
          <a:lstStyle/>
          <a:p>
            <a:pPr algn="just">
              <a:lnSpc>
                <a:spcPts val="2730"/>
              </a:lnSpc>
            </a:pPr>
            <a:r>
              <a:rPr lang="en-US" sz="1950">
                <a:solidFill>
                  <a:srgbClr val="343F56"/>
                </a:solidFill>
                <a:latin typeface="Roboto Bold"/>
              </a:rPr>
              <a:t>Grafik kedua menunjukkan "Accuracy" dengan dua garis: "Train Accuracy" (hijau) dan "Validation Accuracy" (ungu). Keduanya meningkat seiring dengan waktu, yang merupakan indikator bahwa model tersebut memperbaiki kemampuannya dalam mengklasifikasikan baik data pelatihan maupun validasi. </a:t>
            </a:r>
          </a:p>
        </p:txBody>
      </p:sp>
      <p:sp>
        <p:nvSpPr>
          <p:cNvPr name="Freeform 12" id="12"/>
          <p:cNvSpPr/>
          <p:nvPr/>
        </p:nvSpPr>
        <p:spPr>
          <a:xfrm flipH="false" flipV="false" rot="0">
            <a:off x="156925" y="177235"/>
            <a:ext cx="822164" cy="832571"/>
          </a:xfrm>
          <a:custGeom>
            <a:avLst/>
            <a:gdLst/>
            <a:ahLst/>
            <a:cxnLst/>
            <a:rect r="r" b="b" t="t" l="l"/>
            <a:pathLst>
              <a:path h="832571" w="822164">
                <a:moveTo>
                  <a:pt x="0" y="0"/>
                </a:moveTo>
                <a:lnTo>
                  <a:pt x="822164" y="0"/>
                </a:lnTo>
                <a:lnTo>
                  <a:pt x="822164" y="832571"/>
                </a:lnTo>
                <a:lnTo>
                  <a:pt x="0" y="8325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TextBox 2" id="2"/>
          <p:cNvSpPr txBox="true"/>
          <p:nvPr/>
        </p:nvSpPr>
        <p:spPr>
          <a:xfrm rot="0">
            <a:off x="3889865" y="3457555"/>
            <a:ext cx="10508269" cy="1859288"/>
          </a:xfrm>
          <a:prstGeom prst="rect">
            <a:avLst/>
          </a:prstGeom>
        </p:spPr>
        <p:txBody>
          <a:bodyPr anchor="t" rtlCol="false" tIns="0" lIns="0" bIns="0" rIns="0">
            <a:spAutoFit/>
          </a:bodyPr>
          <a:lstStyle/>
          <a:p>
            <a:pPr algn="ctr">
              <a:lnSpc>
                <a:spcPts val="15119"/>
              </a:lnSpc>
            </a:pPr>
            <a:r>
              <a:rPr lang="en-US" sz="10799">
                <a:solidFill>
                  <a:srgbClr val="343F56"/>
                </a:solidFill>
                <a:latin typeface="Hagrid Heavy"/>
              </a:rPr>
              <a:t>THANK YOU</a:t>
            </a:r>
          </a:p>
        </p:txBody>
      </p:sp>
      <p:sp>
        <p:nvSpPr>
          <p:cNvPr name="TextBox 3" id="3"/>
          <p:cNvSpPr txBox="true"/>
          <p:nvPr/>
        </p:nvSpPr>
        <p:spPr>
          <a:xfrm rot="0">
            <a:off x="1869773" y="1136187"/>
            <a:ext cx="3959392" cy="391794"/>
          </a:xfrm>
          <a:prstGeom prst="rect">
            <a:avLst/>
          </a:prstGeom>
        </p:spPr>
        <p:txBody>
          <a:bodyPr anchor="t" rtlCol="false" tIns="0" lIns="0" bIns="0" rIns="0">
            <a:spAutoFit/>
          </a:bodyPr>
          <a:lstStyle/>
          <a:p>
            <a:pPr>
              <a:lnSpc>
                <a:spcPts val="3080"/>
              </a:lnSpc>
            </a:pPr>
            <a:r>
              <a:rPr lang="en-US" sz="2200">
                <a:solidFill>
                  <a:srgbClr val="343F56"/>
                </a:solidFill>
                <a:latin typeface="Hagrid Ultra-Bold"/>
              </a:rPr>
              <a:t>KECERDASAN ARTIFISIAL</a:t>
            </a:r>
          </a:p>
        </p:txBody>
      </p:sp>
      <p:sp>
        <p:nvSpPr>
          <p:cNvPr name="AutoShape 4" id="4"/>
          <p:cNvSpPr/>
          <p:nvPr/>
        </p:nvSpPr>
        <p:spPr>
          <a:xfrm>
            <a:off x="5876790" y="1370184"/>
            <a:ext cx="11531831" cy="0"/>
          </a:xfrm>
          <a:prstGeom prst="line">
            <a:avLst/>
          </a:prstGeom>
          <a:ln cap="flat" w="38100">
            <a:solidFill>
              <a:srgbClr val="343F56"/>
            </a:solidFill>
            <a:prstDash val="solid"/>
            <a:headEnd type="none" len="sm" w="sm"/>
            <a:tailEnd type="none" len="sm" w="sm"/>
          </a:ln>
        </p:spPr>
      </p:sp>
      <p:grpSp>
        <p:nvGrpSpPr>
          <p:cNvPr name="Group 5" id="5"/>
          <p:cNvGrpSpPr/>
          <p:nvPr/>
        </p:nvGrpSpPr>
        <p:grpSpPr>
          <a:xfrm rot="0">
            <a:off x="1031218" y="8345443"/>
            <a:ext cx="16228082" cy="912857"/>
            <a:chOff x="0" y="0"/>
            <a:chExt cx="3964388" cy="223003"/>
          </a:xfrm>
        </p:grpSpPr>
        <p:sp>
          <p:nvSpPr>
            <p:cNvPr name="Freeform 6" id="6"/>
            <p:cNvSpPr/>
            <p:nvPr/>
          </p:nvSpPr>
          <p:spPr>
            <a:xfrm flipH="false" flipV="false" rot="0">
              <a:off x="0" y="0"/>
              <a:ext cx="3964388" cy="223003"/>
            </a:xfrm>
            <a:custGeom>
              <a:avLst/>
              <a:gdLst/>
              <a:ahLst/>
              <a:cxnLst/>
              <a:rect r="r" b="b" t="t" l="l"/>
              <a:pathLst>
                <a:path h="223003" w="3964388">
                  <a:moveTo>
                    <a:pt x="0" y="0"/>
                  </a:moveTo>
                  <a:lnTo>
                    <a:pt x="3964388" y="0"/>
                  </a:lnTo>
                  <a:lnTo>
                    <a:pt x="3964388" y="223003"/>
                  </a:lnTo>
                  <a:lnTo>
                    <a:pt x="0" y="223003"/>
                  </a:lnTo>
                  <a:close/>
                </a:path>
              </a:pathLst>
            </a:custGeom>
            <a:solidFill>
              <a:srgbClr val="343F56"/>
            </a:solidFill>
          </p:spPr>
        </p:sp>
        <p:sp>
          <p:nvSpPr>
            <p:cNvPr name="TextBox 7" id="7"/>
            <p:cNvSpPr txBox="true"/>
            <p:nvPr/>
          </p:nvSpPr>
          <p:spPr>
            <a:xfrm>
              <a:off x="0" y="-38100"/>
              <a:ext cx="3964388" cy="26110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010392" y="8582394"/>
            <a:ext cx="5928576" cy="391794"/>
          </a:xfrm>
          <a:prstGeom prst="rect">
            <a:avLst/>
          </a:prstGeom>
        </p:spPr>
        <p:txBody>
          <a:bodyPr anchor="t" rtlCol="false" tIns="0" lIns="0" bIns="0" rIns="0">
            <a:spAutoFit/>
          </a:bodyPr>
          <a:lstStyle/>
          <a:p>
            <a:pPr>
              <a:lnSpc>
                <a:spcPts val="3080"/>
              </a:lnSpc>
            </a:pPr>
            <a:r>
              <a:rPr lang="en-US" sz="2200">
                <a:solidFill>
                  <a:srgbClr val="F5E6CA"/>
                </a:solidFill>
                <a:latin typeface="Hagrid Ultra-Bold"/>
              </a:rPr>
              <a:t>M. ILHAAM GHIFFARI (2108107010005)</a:t>
            </a:r>
          </a:p>
        </p:txBody>
      </p:sp>
      <p:sp>
        <p:nvSpPr>
          <p:cNvPr name="Freeform 9" id="9"/>
          <p:cNvSpPr/>
          <p:nvPr/>
        </p:nvSpPr>
        <p:spPr>
          <a:xfrm flipH="false" flipV="false" rot="0">
            <a:off x="1383596" y="8623839"/>
            <a:ext cx="334644" cy="334644"/>
          </a:xfrm>
          <a:custGeom>
            <a:avLst/>
            <a:gdLst/>
            <a:ahLst/>
            <a:cxnLst/>
            <a:rect r="r" b="b" t="t" l="l"/>
            <a:pathLst>
              <a:path h="334644" w="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50328" y="745059"/>
            <a:ext cx="866536" cy="877505"/>
          </a:xfrm>
          <a:custGeom>
            <a:avLst/>
            <a:gdLst/>
            <a:ahLst/>
            <a:cxnLst/>
            <a:rect r="r" b="b" t="t" l="l"/>
            <a:pathLst>
              <a:path h="877505" w="866536">
                <a:moveTo>
                  <a:pt x="0" y="0"/>
                </a:moveTo>
                <a:lnTo>
                  <a:pt x="866536" y="0"/>
                </a:lnTo>
                <a:lnTo>
                  <a:pt x="866536" y="877505"/>
                </a:lnTo>
                <a:lnTo>
                  <a:pt x="0" y="8775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grpSp>
        <p:nvGrpSpPr>
          <p:cNvPr name="Group 2" id="2"/>
          <p:cNvGrpSpPr/>
          <p:nvPr/>
        </p:nvGrpSpPr>
        <p:grpSpPr>
          <a:xfrm rot="0">
            <a:off x="1028700" y="5562527"/>
            <a:ext cx="5307262" cy="952571"/>
            <a:chOff x="0" y="0"/>
            <a:chExt cx="7076349" cy="1270095"/>
          </a:xfrm>
        </p:grpSpPr>
        <p:grpSp>
          <p:nvGrpSpPr>
            <p:cNvPr name="Group 3" id="3"/>
            <p:cNvGrpSpPr/>
            <p:nvPr/>
          </p:nvGrpSpPr>
          <p:grpSpPr>
            <a:xfrm rot="0">
              <a:off x="0" y="0"/>
              <a:ext cx="7076349" cy="1270095"/>
              <a:chOff x="0" y="0"/>
              <a:chExt cx="1311903" cy="235466"/>
            </a:xfrm>
          </p:grpSpPr>
          <p:sp>
            <p:nvSpPr>
              <p:cNvPr name="Freeform 4" id="4"/>
              <p:cNvSpPr/>
              <p:nvPr/>
            </p:nvSpPr>
            <p:spPr>
              <a:xfrm flipH="false" flipV="false" rot="0">
                <a:off x="0" y="0"/>
                <a:ext cx="1311903" cy="235466"/>
              </a:xfrm>
              <a:custGeom>
                <a:avLst/>
                <a:gdLst/>
                <a:ahLst/>
                <a:cxnLst/>
                <a:rect r="r" b="b" t="t" l="l"/>
                <a:pathLst>
                  <a:path h="235466" w="1311903">
                    <a:moveTo>
                      <a:pt x="0" y="0"/>
                    </a:moveTo>
                    <a:lnTo>
                      <a:pt x="1311903" y="0"/>
                    </a:lnTo>
                    <a:lnTo>
                      <a:pt x="1311903" y="235466"/>
                    </a:lnTo>
                    <a:lnTo>
                      <a:pt x="0" y="235466"/>
                    </a:lnTo>
                    <a:close/>
                  </a:path>
                </a:pathLst>
              </a:custGeom>
              <a:solidFill>
                <a:srgbClr val="343F56"/>
              </a:solidFill>
              <a:ln cap="sq">
                <a:noFill/>
                <a:prstDash val="solid"/>
                <a:miter/>
              </a:ln>
            </p:spPr>
          </p:sp>
          <p:sp>
            <p:nvSpPr>
              <p:cNvPr name="TextBox 5" id="5"/>
              <p:cNvSpPr txBox="true"/>
              <p:nvPr/>
            </p:nvSpPr>
            <p:spPr>
              <a:xfrm>
                <a:off x="0" y="-38100"/>
                <a:ext cx="1311903" cy="273566"/>
              </a:xfrm>
              <a:prstGeom prst="rect">
                <a:avLst/>
              </a:prstGeom>
            </p:spPr>
            <p:txBody>
              <a:bodyPr anchor="ctr" rtlCol="false" tIns="50800" lIns="50800" bIns="50800" rIns="50800"/>
              <a:lstStyle/>
              <a:p>
                <a:pPr algn="ctr">
                  <a:lnSpc>
                    <a:spcPts val="2660"/>
                  </a:lnSpc>
                  <a:spcBef>
                    <a:spcPct val="0"/>
                  </a:spcBef>
                </a:pPr>
              </a:p>
            </p:txBody>
          </p:sp>
        </p:grpSp>
        <p:sp>
          <p:nvSpPr>
            <p:cNvPr name="TextBox 6" id="6"/>
            <p:cNvSpPr txBox="true"/>
            <p:nvPr/>
          </p:nvSpPr>
          <p:spPr>
            <a:xfrm rot="0">
              <a:off x="1248199" y="243616"/>
              <a:ext cx="4579950" cy="689575"/>
            </a:xfrm>
            <a:prstGeom prst="rect">
              <a:avLst/>
            </a:prstGeom>
          </p:spPr>
          <p:txBody>
            <a:bodyPr anchor="t" rtlCol="false" tIns="0" lIns="0" bIns="0" rIns="0">
              <a:spAutoFit/>
            </a:bodyPr>
            <a:lstStyle/>
            <a:p>
              <a:pPr algn="ctr">
                <a:lnSpc>
                  <a:spcPts val="4176"/>
                </a:lnSpc>
              </a:pPr>
              <a:r>
                <a:rPr lang="en-US" sz="2983">
                  <a:solidFill>
                    <a:srgbClr val="F5E6CA"/>
                  </a:solidFill>
                  <a:latin typeface="Hagrid Heavy"/>
                </a:rPr>
                <a:t>DATASET</a:t>
              </a:r>
            </a:p>
          </p:txBody>
        </p:sp>
      </p:grpSp>
      <p:grpSp>
        <p:nvGrpSpPr>
          <p:cNvPr name="Group 7" id="7"/>
          <p:cNvGrpSpPr/>
          <p:nvPr/>
        </p:nvGrpSpPr>
        <p:grpSpPr>
          <a:xfrm rot="0">
            <a:off x="6664605" y="5562527"/>
            <a:ext cx="5307262" cy="952571"/>
            <a:chOff x="0" y="0"/>
            <a:chExt cx="7076349" cy="1270095"/>
          </a:xfrm>
        </p:grpSpPr>
        <p:grpSp>
          <p:nvGrpSpPr>
            <p:cNvPr name="Group 8" id="8"/>
            <p:cNvGrpSpPr/>
            <p:nvPr/>
          </p:nvGrpSpPr>
          <p:grpSpPr>
            <a:xfrm rot="0">
              <a:off x="0" y="0"/>
              <a:ext cx="7076349" cy="1270095"/>
              <a:chOff x="0" y="0"/>
              <a:chExt cx="1311903" cy="235466"/>
            </a:xfrm>
          </p:grpSpPr>
          <p:sp>
            <p:nvSpPr>
              <p:cNvPr name="Freeform 9" id="9"/>
              <p:cNvSpPr/>
              <p:nvPr/>
            </p:nvSpPr>
            <p:spPr>
              <a:xfrm flipH="false" flipV="false" rot="0">
                <a:off x="0" y="0"/>
                <a:ext cx="1311903" cy="235466"/>
              </a:xfrm>
              <a:custGeom>
                <a:avLst/>
                <a:gdLst/>
                <a:ahLst/>
                <a:cxnLst/>
                <a:rect r="r" b="b" t="t" l="l"/>
                <a:pathLst>
                  <a:path h="235466" w="1311903">
                    <a:moveTo>
                      <a:pt x="0" y="0"/>
                    </a:moveTo>
                    <a:lnTo>
                      <a:pt x="1311903" y="0"/>
                    </a:lnTo>
                    <a:lnTo>
                      <a:pt x="1311903" y="235466"/>
                    </a:lnTo>
                    <a:lnTo>
                      <a:pt x="0" y="235466"/>
                    </a:lnTo>
                    <a:close/>
                  </a:path>
                </a:pathLst>
              </a:custGeom>
              <a:solidFill>
                <a:srgbClr val="000000">
                  <a:alpha val="0"/>
                </a:srgbClr>
              </a:solidFill>
              <a:ln w="38100" cap="sq">
                <a:solidFill>
                  <a:srgbClr val="343F56"/>
                </a:solidFill>
                <a:prstDash val="solid"/>
                <a:miter/>
              </a:ln>
            </p:spPr>
          </p:sp>
          <p:sp>
            <p:nvSpPr>
              <p:cNvPr name="TextBox 10" id="10"/>
              <p:cNvSpPr txBox="true"/>
              <p:nvPr/>
            </p:nvSpPr>
            <p:spPr>
              <a:xfrm>
                <a:off x="0" y="-38100"/>
                <a:ext cx="1311903" cy="273566"/>
              </a:xfrm>
              <a:prstGeom prst="rect">
                <a:avLst/>
              </a:prstGeom>
            </p:spPr>
            <p:txBody>
              <a:bodyPr anchor="ctr" rtlCol="false" tIns="50800" lIns="50800" bIns="50800" rIns="50800"/>
              <a:lstStyle/>
              <a:p>
                <a:pPr algn="ctr">
                  <a:lnSpc>
                    <a:spcPts val="2660"/>
                  </a:lnSpc>
                  <a:spcBef>
                    <a:spcPct val="0"/>
                  </a:spcBef>
                </a:pPr>
              </a:p>
            </p:txBody>
          </p:sp>
        </p:grpSp>
        <p:sp>
          <p:nvSpPr>
            <p:cNvPr name="TextBox 11" id="11"/>
            <p:cNvSpPr txBox="true"/>
            <p:nvPr/>
          </p:nvSpPr>
          <p:spPr>
            <a:xfrm rot="0">
              <a:off x="736737" y="243616"/>
              <a:ext cx="5602874" cy="678668"/>
            </a:xfrm>
            <a:prstGeom prst="rect">
              <a:avLst/>
            </a:prstGeom>
          </p:spPr>
          <p:txBody>
            <a:bodyPr anchor="t" rtlCol="false" tIns="0" lIns="0" bIns="0" rIns="0">
              <a:spAutoFit/>
            </a:bodyPr>
            <a:lstStyle/>
            <a:p>
              <a:pPr algn="ctr">
                <a:lnSpc>
                  <a:spcPts val="4176"/>
                </a:lnSpc>
              </a:pPr>
              <a:r>
                <a:rPr lang="en-US" sz="2983">
                  <a:solidFill>
                    <a:srgbClr val="343F56"/>
                  </a:solidFill>
                  <a:latin typeface="Hagrid Heavy"/>
                </a:rPr>
                <a:t>PRE-PROCESS</a:t>
              </a:r>
            </a:p>
          </p:txBody>
        </p:sp>
      </p:grpSp>
      <p:grpSp>
        <p:nvGrpSpPr>
          <p:cNvPr name="Group 12" id="12"/>
          <p:cNvGrpSpPr/>
          <p:nvPr/>
        </p:nvGrpSpPr>
        <p:grpSpPr>
          <a:xfrm rot="0">
            <a:off x="12296367" y="5634305"/>
            <a:ext cx="5309205" cy="880793"/>
            <a:chOff x="0" y="0"/>
            <a:chExt cx="7078940" cy="1174391"/>
          </a:xfrm>
        </p:grpSpPr>
        <p:grpSp>
          <p:nvGrpSpPr>
            <p:cNvPr name="Group 13" id="13"/>
            <p:cNvGrpSpPr/>
            <p:nvPr/>
          </p:nvGrpSpPr>
          <p:grpSpPr>
            <a:xfrm rot="0">
              <a:off x="0" y="0"/>
              <a:ext cx="7078940" cy="1174391"/>
              <a:chOff x="0" y="0"/>
              <a:chExt cx="1312383" cy="217723"/>
            </a:xfrm>
          </p:grpSpPr>
          <p:sp>
            <p:nvSpPr>
              <p:cNvPr name="Freeform 14" id="14"/>
              <p:cNvSpPr/>
              <p:nvPr/>
            </p:nvSpPr>
            <p:spPr>
              <a:xfrm flipH="false" flipV="false" rot="0">
                <a:off x="0" y="0"/>
                <a:ext cx="1312383" cy="217723"/>
              </a:xfrm>
              <a:custGeom>
                <a:avLst/>
                <a:gdLst/>
                <a:ahLst/>
                <a:cxnLst/>
                <a:rect r="r" b="b" t="t" l="l"/>
                <a:pathLst>
                  <a:path h="217723" w="1312383">
                    <a:moveTo>
                      <a:pt x="0" y="0"/>
                    </a:moveTo>
                    <a:lnTo>
                      <a:pt x="1312383" y="0"/>
                    </a:lnTo>
                    <a:lnTo>
                      <a:pt x="1312383" y="217723"/>
                    </a:lnTo>
                    <a:lnTo>
                      <a:pt x="0" y="217723"/>
                    </a:lnTo>
                    <a:close/>
                  </a:path>
                </a:pathLst>
              </a:custGeom>
              <a:solidFill>
                <a:srgbClr val="343F56"/>
              </a:solidFill>
              <a:ln cap="sq">
                <a:noFill/>
                <a:prstDash val="solid"/>
                <a:miter/>
              </a:ln>
            </p:spPr>
          </p:sp>
          <p:sp>
            <p:nvSpPr>
              <p:cNvPr name="TextBox 15" id="15"/>
              <p:cNvSpPr txBox="true"/>
              <p:nvPr/>
            </p:nvSpPr>
            <p:spPr>
              <a:xfrm>
                <a:off x="0" y="-38100"/>
                <a:ext cx="1312383" cy="255823"/>
              </a:xfrm>
              <a:prstGeom prst="rect">
                <a:avLst/>
              </a:prstGeom>
            </p:spPr>
            <p:txBody>
              <a:bodyPr anchor="ctr" rtlCol="false" tIns="50800" lIns="50800" bIns="50800" rIns="50800"/>
              <a:lstStyle/>
              <a:p>
                <a:pPr algn="ctr">
                  <a:lnSpc>
                    <a:spcPts val="2660"/>
                  </a:lnSpc>
                  <a:spcBef>
                    <a:spcPct val="0"/>
                  </a:spcBef>
                </a:pPr>
              </a:p>
            </p:txBody>
          </p:sp>
        </p:grpSp>
        <p:sp>
          <p:nvSpPr>
            <p:cNvPr name="TextBox 16" id="16"/>
            <p:cNvSpPr txBox="true"/>
            <p:nvPr/>
          </p:nvSpPr>
          <p:spPr>
            <a:xfrm rot="0">
              <a:off x="737007" y="254262"/>
              <a:ext cx="5604926" cy="584347"/>
            </a:xfrm>
            <a:prstGeom prst="rect">
              <a:avLst/>
            </a:prstGeom>
          </p:spPr>
          <p:txBody>
            <a:bodyPr anchor="t" rtlCol="false" tIns="0" lIns="0" bIns="0" rIns="0">
              <a:spAutoFit/>
            </a:bodyPr>
            <a:lstStyle/>
            <a:p>
              <a:pPr algn="ctr">
                <a:lnSpc>
                  <a:spcPts val="3604"/>
                </a:lnSpc>
              </a:pPr>
              <a:r>
                <a:rPr lang="en-US" sz="2574">
                  <a:solidFill>
                    <a:srgbClr val="F5E6CA"/>
                  </a:solidFill>
                  <a:latin typeface="Hagrid Heavy"/>
                </a:rPr>
                <a:t>MODEL SARAF TIRUAN</a:t>
              </a:r>
            </a:p>
          </p:txBody>
        </p:sp>
      </p:grpSp>
      <p:grpSp>
        <p:nvGrpSpPr>
          <p:cNvPr name="Group 17" id="17"/>
          <p:cNvGrpSpPr/>
          <p:nvPr/>
        </p:nvGrpSpPr>
        <p:grpSpPr>
          <a:xfrm rot="0">
            <a:off x="3682331" y="6860558"/>
            <a:ext cx="5307262" cy="952571"/>
            <a:chOff x="0" y="0"/>
            <a:chExt cx="7076349" cy="1270095"/>
          </a:xfrm>
        </p:grpSpPr>
        <p:grpSp>
          <p:nvGrpSpPr>
            <p:cNvPr name="Group 18" id="18"/>
            <p:cNvGrpSpPr/>
            <p:nvPr/>
          </p:nvGrpSpPr>
          <p:grpSpPr>
            <a:xfrm rot="0">
              <a:off x="0" y="0"/>
              <a:ext cx="7076349" cy="1270095"/>
              <a:chOff x="0" y="0"/>
              <a:chExt cx="1311903" cy="235466"/>
            </a:xfrm>
          </p:grpSpPr>
          <p:sp>
            <p:nvSpPr>
              <p:cNvPr name="Freeform 19" id="19"/>
              <p:cNvSpPr/>
              <p:nvPr/>
            </p:nvSpPr>
            <p:spPr>
              <a:xfrm flipH="false" flipV="false" rot="0">
                <a:off x="0" y="0"/>
                <a:ext cx="1311903" cy="235466"/>
              </a:xfrm>
              <a:custGeom>
                <a:avLst/>
                <a:gdLst/>
                <a:ahLst/>
                <a:cxnLst/>
                <a:rect r="r" b="b" t="t" l="l"/>
                <a:pathLst>
                  <a:path h="235466" w="1311903">
                    <a:moveTo>
                      <a:pt x="0" y="0"/>
                    </a:moveTo>
                    <a:lnTo>
                      <a:pt x="1311903" y="0"/>
                    </a:lnTo>
                    <a:lnTo>
                      <a:pt x="1311903" y="235466"/>
                    </a:lnTo>
                    <a:lnTo>
                      <a:pt x="0" y="235466"/>
                    </a:lnTo>
                    <a:close/>
                  </a:path>
                </a:pathLst>
              </a:custGeom>
              <a:solidFill>
                <a:srgbClr val="000000">
                  <a:alpha val="0"/>
                </a:srgbClr>
              </a:solidFill>
              <a:ln w="38100" cap="sq">
                <a:solidFill>
                  <a:srgbClr val="343F56"/>
                </a:solidFill>
                <a:prstDash val="solid"/>
                <a:miter/>
              </a:ln>
            </p:spPr>
          </p:sp>
          <p:sp>
            <p:nvSpPr>
              <p:cNvPr name="TextBox 20" id="20"/>
              <p:cNvSpPr txBox="true"/>
              <p:nvPr/>
            </p:nvSpPr>
            <p:spPr>
              <a:xfrm>
                <a:off x="0" y="-38100"/>
                <a:ext cx="1311903" cy="273566"/>
              </a:xfrm>
              <a:prstGeom prst="rect">
                <a:avLst/>
              </a:prstGeom>
            </p:spPr>
            <p:txBody>
              <a:bodyPr anchor="ctr" rtlCol="false" tIns="50800" lIns="50800" bIns="50800" rIns="50800"/>
              <a:lstStyle/>
              <a:p>
                <a:pPr algn="ctr">
                  <a:lnSpc>
                    <a:spcPts val="2660"/>
                  </a:lnSpc>
                  <a:spcBef>
                    <a:spcPct val="0"/>
                  </a:spcBef>
                </a:pPr>
              </a:p>
            </p:txBody>
          </p:sp>
        </p:grpSp>
        <p:sp>
          <p:nvSpPr>
            <p:cNvPr name="TextBox 21" id="21"/>
            <p:cNvSpPr txBox="true"/>
            <p:nvPr/>
          </p:nvSpPr>
          <p:spPr>
            <a:xfrm rot="0">
              <a:off x="0" y="243616"/>
              <a:ext cx="7076349" cy="678668"/>
            </a:xfrm>
            <a:prstGeom prst="rect">
              <a:avLst/>
            </a:prstGeom>
          </p:spPr>
          <p:txBody>
            <a:bodyPr anchor="t" rtlCol="false" tIns="0" lIns="0" bIns="0" rIns="0">
              <a:spAutoFit/>
            </a:bodyPr>
            <a:lstStyle/>
            <a:p>
              <a:pPr algn="ctr">
                <a:lnSpc>
                  <a:spcPts val="4176"/>
                </a:lnSpc>
              </a:pPr>
              <a:r>
                <a:rPr lang="en-US" sz="2983">
                  <a:solidFill>
                    <a:srgbClr val="343F56"/>
                  </a:solidFill>
                  <a:latin typeface="Hagrid Heavy"/>
                </a:rPr>
                <a:t>PROSES TRAINING</a:t>
              </a:r>
            </a:p>
          </p:txBody>
        </p:sp>
      </p:grpSp>
      <p:grpSp>
        <p:nvGrpSpPr>
          <p:cNvPr name="Group 22" id="22"/>
          <p:cNvGrpSpPr/>
          <p:nvPr/>
        </p:nvGrpSpPr>
        <p:grpSpPr>
          <a:xfrm rot="0">
            <a:off x="9498896" y="6893828"/>
            <a:ext cx="5307262" cy="919301"/>
            <a:chOff x="0" y="0"/>
            <a:chExt cx="7076349" cy="1225734"/>
          </a:xfrm>
        </p:grpSpPr>
        <p:grpSp>
          <p:nvGrpSpPr>
            <p:cNvPr name="Group 23" id="23"/>
            <p:cNvGrpSpPr/>
            <p:nvPr/>
          </p:nvGrpSpPr>
          <p:grpSpPr>
            <a:xfrm rot="0">
              <a:off x="0" y="0"/>
              <a:ext cx="7076349" cy="1225734"/>
              <a:chOff x="0" y="0"/>
              <a:chExt cx="1311903" cy="227242"/>
            </a:xfrm>
          </p:grpSpPr>
          <p:sp>
            <p:nvSpPr>
              <p:cNvPr name="Freeform 24" id="24"/>
              <p:cNvSpPr/>
              <p:nvPr/>
            </p:nvSpPr>
            <p:spPr>
              <a:xfrm flipH="false" flipV="false" rot="0">
                <a:off x="0" y="0"/>
                <a:ext cx="1311903" cy="227242"/>
              </a:xfrm>
              <a:custGeom>
                <a:avLst/>
                <a:gdLst/>
                <a:ahLst/>
                <a:cxnLst/>
                <a:rect r="r" b="b" t="t" l="l"/>
                <a:pathLst>
                  <a:path h="227242" w="1311903">
                    <a:moveTo>
                      <a:pt x="0" y="0"/>
                    </a:moveTo>
                    <a:lnTo>
                      <a:pt x="1311903" y="0"/>
                    </a:lnTo>
                    <a:lnTo>
                      <a:pt x="1311903" y="227242"/>
                    </a:lnTo>
                    <a:lnTo>
                      <a:pt x="0" y="227242"/>
                    </a:lnTo>
                    <a:close/>
                  </a:path>
                </a:pathLst>
              </a:custGeom>
              <a:solidFill>
                <a:srgbClr val="343F56"/>
              </a:solidFill>
              <a:ln cap="sq">
                <a:noFill/>
                <a:prstDash val="solid"/>
                <a:miter/>
              </a:ln>
            </p:spPr>
          </p:sp>
          <p:sp>
            <p:nvSpPr>
              <p:cNvPr name="TextBox 25" id="25"/>
              <p:cNvSpPr txBox="true"/>
              <p:nvPr/>
            </p:nvSpPr>
            <p:spPr>
              <a:xfrm>
                <a:off x="0" y="-38100"/>
                <a:ext cx="1311903" cy="265342"/>
              </a:xfrm>
              <a:prstGeom prst="rect">
                <a:avLst/>
              </a:prstGeom>
            </p:spPr>
            <p:txBody>
              <a:bodyPr anchor="ctr" rtlCol="false" tIns="50800" lIns="50800" bIns="50800" rIns="50800"/>
              <a:lstStyle/>
              <a:p>
                <a:pPr algn="ctr">
                  <a:lnSpc>
                    <a:spcPts val="2660"/>
                  </a:lnSpc>
                  <a:spcBef>
                    <a:spcPct val="0"/>
                  </a:spcBef>
                </a:pPr>
              </a:p>
            </p:txBody>
          </p:sp>
        </p:grpSp>
        <p:sp>
          <p:nvSpPr>
            <p:cNvPr name="TextBox 26" id="26"/>
            <p:cNvSpPr txBox="true"/>
            <p:nvPr/>
          </p:nvSpPr>
          <p:spPr>
            <a:xfrm rot="0">
              <a:off x="1248199" y="243616"/>
              <a:ext cx="4579950" cy="645215"/>
            </a:xfrm>
            <a:prstGeom prst="rect">
              <a:avLst/>
            </a:prstGeom>
          </p:spPr>
          <p:txBody>
            <a:bodyPr anchor="t" rtlCol="false" tIns="0" lIns="0" bIns="0" rIns="0">
              <a:spAutoFit/>
            </a:bodyPr>
            <a:lstStyle/>
            <a:p>
              <a:pPr algn="ctr">
                <a:lnSpc>
                  <a:spcPts val="3985"/>
                </a:lnSpc>
              </a:pPr>
              <a:r>
                <a:rPr lang="en-US" sz="2847">
                  <a:solidFill>
                    <a:srgbClr val="F5E6CA"/>
                  </a:solidFill>
                  <a:latin typeface="Hagrid Heavy"/>
                </a:rPr>
                <a:t>HASIL TRAINING</a:t>
              </a:r>
            </a:p>
          </p:txBody>
        </p:sp>
      </p:grpSp>
      <p:sp>
        <p:nvSpPr>
          <p:cNvPr name="TextBox 27" id="27"/>
          <p:cNvSpPr txBox="true"/>
          <p:nvPr/>
        </p:nvSpPr>
        <p:spPr>
          <a:xfrm rot="0">
            <a:off x="3883819" y="3080771"/>
            <a:ext cx="10520361" cy="1340486"/>
          </a:xfrm>
          <a:prstGeom prst="rect">
            <a:avLst/>
          </a:prstGeom>
        </p:spPr>
        <p:txBody>
          <a:bodyPr anchor="t" rtlCol="false" tIns="0" lIns="0" bIns="0" rIns="0">
            <a:spAutoFit/>
          </a:bodyPr>
          <a:lstStyle/>
          <a:p>
            <a:pPr algn="ctr">
              <a:lnSpc>
                <a:spcPts val="10639"/>
              </a:lnSpc>
            </a:pPr>
            <a:r>
              <a:rPr lang="en-US" sz="7599">
                <a:solidFill>
                  <a:srgbClr val="343F56"/>
                </a:solidFill>
                <a:latin typeface="Hagrid Heavy"/>
              </a:rPr>
              <a:t>TABLE OF CONTENT</a:t>
            </a:r>
          </a:p>
        </p:txBody>
      </p:sp>
      <p:sp>
        <p:nvSpPr>
          <p:cNvPr name="TextBox 28" id="28"/>
          <p:cNvSpPr txBox="true"/>
          <p:nvPr/>
        </p:nvSpPr>
        <p:spPr>
          <a:xfrm rot="0">
            <a:off x="6993402" y="1659578"/>
            <a:ext cx="4301196" cy="391794"/>
          </a:xfrm>
          <a:prstGeom prst="rect">
            <a:avLst/>
          </a:prstGeom>
        </p:spPr>
        <p:txBody>
          <a:bodyPr anchor="t" rtlCol="false" tIns="0" lIns="0" bIns="0" rIns="0">
            <a:spAutoFit/>
          </a:bodyPr>
          <a:lstStyle/>
          <a:p>
            <a:pPr algn="ctr">
              <a:lnSpc>
                <a:spcPts val="3080"/>
              </a:lnSpc>
            </a:pPr>
            <a:r>
              <a:rPr lang="en-US" sz="2200">
                <a:solidFill>
                  <a:srgbClr val="343F56"/>
                </a:solidFill>
                <a:latin typeface="Hagrid Ultra-Bold"/>
              </a:rPr>
              <a:t>KECERDASAN ARTIFISIAL</a:t>
            </a:r>
          </a:p>
        </p:txBody>
      </p:sp>
      <p:sp>
        <p:nvSpPr>
          <p:cNvPr name="Freeform 29" id="29"/>
          <p:cNvSpPr/>
          <p:nvPr/>
        </p:nvSpPr>
        <p:spPr>
          <a:xfrm flipH="false" flipV="false" rot="0">
            <a:off x="8457701" y="490076"/>
            <a:ext cx="1063783" cy="1077248"/>
          </a:xfrm>
          <a:custGeom>
            <a:avLst/>
            <a:gdLst/>
            <a:ahLst/>
            <a:cxnLst/>
            <a:rect r="r" b="b" t="t" l="l"/>
            <a:pathLst>
              <a:path h="1077248" w="1063783">
                <a:moveTo>
                  <a:pt x="0" y="0"/>
                </a:moveTo>
                <a:lnTo>
                  <a:pt x="1063783" y="0"/>
                </a:lnTo>
                <a:lnTo>
                  <a:pt x="1063783" y="1077248"/>
                </a:lnTo>
                <a:lnTo>
                  <a:pt x="0" y="1077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8041121" y="3710377"/>
            <a:ext cx="10066905" cy="5305804"/>
            <a:chOff x="0" y="0"/>
            <a:chExt cx="2034232" cy="1072150"/>
          </a:xfrm>
        </p:grpSpPr>
        <p:sp>
          <p:nvSpPr>
            <p:cNvPr name="Freeform 3" id="3"/>
            <p:cNvSpPr/>
            <p:nvPr/>
          </p:nvSpPr>
          <p:spPr>
            <a:xfrm flipH="false" flipV="false" rot="0">
              <a:off x="0" y="0"/>
              <a:ext cx="2034232" cy="1072150"/>
            </a:xfrm>
            <a:custGeom>
              <a:avLst/>
              <a:gdLst/>
              <a:ahLst/>
              <a:cxnLst/>
              <a:rect r="r" b="b" t="t" l="l"/>
              <a:pathLst>
                <a:path h="1072150" w="2034232">
                  <a:moveTo>
                    <a:pt x="0" y="0"/>
                  </a:moveTo>
                  <a:lnTo>
                    <a:pt x="2034232" y="0"/>
                  </a:lnTo>
                  <a:lnTo>
                    <a:pt x="2034232" y="1072150"/>
                  </a:lnTo>
                  <a:lnTo>
                    <a:pt x="0" y="1072150"/>
                  </a:lnTo>
                  <a:close/>
                </a:path>
              </a:pathLst>
            </a:custGeom>
            <a:solidFill>
              <a:srgbClr val="F5E6CA"/>
            </a:solidFill>
          </p:spPr>
        </p:sp>
        <p:sp>
          <p:nvSpPr>
            <p:cNvPr name="TextBox 4" id="4"/>
            <p:cNvSpPr txBox="true"/>
            <p:nvPr/>
          </p:nvSpPr>
          <p:spPr>
            <a:xfrm>
              <a:off x="0" y="-38100"/>
              <a:ext cx="2034232" cy="11102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802475"/>
            <a:ext cx="3185430" cy="2453197"/>
            <a:chOff x="0" y="0"/>
            <a:chExt cx="4247239" cy="3270930"/>
          </a:xfrm>
        </p:grpSpPr>
        <p:pic>
          <p:nvPicPr>
            <p:cNvPr name="Picture 6" id="6"/>
            <p:cNvPicPr>
              <a:picLocks noChangeAspect="true"/>
            </p:cNvPicPr>
            <p:nvPr/>
          </p:nvPicPr>
          <p:blipFill>
            <a:blip r:embed="rId2"/>
            <a:srcRect l="6717" t="0" r="6717" b="0"/>
            <a:stretch>
              <a:fillRect/>
            </a:stretch>
          </p:blipFill>
          <p:spPr>
            <a:xfrm flipH="false" flipV="false">
              <a:off x="0" y="0"/>
              <a:ext cx="4247239" cy="3270930"/>
            </a:xfrm>
            <a:prstGeom prst="rect">
              <a:avLst/>
            </a:prstGeom>
          </p:spPr>
        </p:pic>
      </p:grpSp>
      <p:grpSp>
        <p:nvGrpSpPr>
          <p:cNvPr name="Group 7" id="7"/>
          <p:cNvGrpSpPr/>
          <p:nvPr/>
        </p:nvGrpSpPr>
        <p:grpSpPr>
          <a:xfrm rot="0">
            <a:off x="4534911" y="6171548"/>
            <a:ext cx="3185430" cy="2453197"/>
            <a:chOff x="0" y="0"/>
            <a:chExt cx="4247239" cy="3270930"/>
          </a:xfrm>
        </p:grpSpPr>
        <p:pic>
          <p:nvPicPr>
            <p:cNvPr name="Picture 8" id="8"/>
            <p:cNvPicPr>
              <a:picLocks noChangeAspect="true"/>
            </p:cNvPicPr>
            <p:nvPr/>
          </p:nvPicPr>
          <p:blipFill>
            <a:blip r:embed="rId3"/>
            <a:srcRect l="6717" t="0" r="6717" b="0"/>
            <a:stretch>
              <a:fillRect/>
            </a:stretch>
          </p:blipFill>
          <p:spPr>
            <a:xfrm flipH="false" flipV="false">
              <a:off x="0" y="0"/>
              <a:ext cx="4247239" cy="3270930"/>
            </a:xfrm>
            <a:prstGeom prst="rect">
              <a:avLst/>
            </a:prstGeom>
          </p:spPr>
        </p:pic>
      </p:grpSp>
      <p:grpSp>
        <p:nvGrpSpPr>
          <p:cNvPr name="Group 9" id="9"/>
          <p:cNvGrpSpPr/>
          <p:nvPr/>
        </p:nvGrpSpPr>
        <p:grpSpPr>
          <a:xfrm rot="0">
            <a:off x="1028700" y="7450252"/>
            <a:ext cx="3185430" cy="2453197"/>
            <a:chOff x="0" y="0"/>
            <a:chExt cx="4247239" cy="3270930"/>
          </a:xfrm>
        </p:grpSpPr>
        <p:pic>
          <p:nvPicPr>
            <p:cNvPr name="Picture 10" id="10"/>
            <p:cNvPicPr>
              <a:picLocks noChangeAspect="true"/>
            </p:cNvPicPr>
            <p:nvPr/>
          </p:nvPicPr>
          <p:blipFill>
            <a:blip r:embed="rId4"/>
            <a:srcRect l="6717" t="0" r="6717" b="0"/>
            <a:stretch>
              <a:fillRect/>
            </a:stretch>
          </p:blipFill>
          <p:spPr>
            <a:xfrm flipH="false" flipV="false">
              <a:off x="0" y="0"/>
              <a:ext cx="4247239" cy="3270930"/>
            </a:xfrm>
            <a:prstGeom prst="rect">
              <a:avLst/>
            </a:prstGeom>
          </p:spPr>
        </p:pic>
      </p:grpSp>
      <p:sp>
        <p:nvSpPr>
          <p:cNvPr name="AutoShape 11" id="11"/>
          <p:cNvSpPr/>
          <p:nvPr/>
        </p:nvSpPr>
        <p:spPr>
          <a:xfrm>
            <a:off x="5813194" y="1370184"/>
            <a:ext cx="11531831" cy="0"/>
          </a:xfrm>
          <a:prstGeom prst="line">
            <a:avLst/>
          </a:prstGeom>
          <a:ln cap="flat" w="38100">
            <a:solidFill>
              <a:srgbClr val="F5E6CA"/>
            </a:solidFill>
            <a:prstDash val="solid"/>
            <a:headEnd type="none" len="sm" w="sm"/>
            <a:tailEnd type="none" len="sm" w="sm"/>
          </a:ln>
        </p:spPr>
      </p:sp>
      <p:sp>
        <p:nvSpPr>
          <p:cNvPr name="TextBox 12" id="12"/>
          <p:cNvSpPr txBox="true"/>
          <p:nvPr/>
        </p:nvSpPr>
        <p:spPr>
          <a:xfrm rot="0">
            <a:off x="1869773" y="1136187"/>
            <a:ext cx="3959392" cy="391794"/>
          </a:xfrm>
          <a:prstGeom prst="rect">
            <a:avLst/>
          </a:prstGeom>
        </p:spPr>
        <p:txBody>
          <a:bodyPr anchor="t" rtlCol="false" tIns="0" lIns="0" bIns="0" rIns="0">
            <a:spAutoFit/>
          </a:bodyPr>
          <a:lstStyle/>
          <a:p>
            <a:pPr>
              <a:lnSpc>
                <a:spcPts val="3080"/>
              </a:lnSpc>
            </a:pPr>
            <a:r>
              <a:rPr lang="en-US" sz="2200">
                <a:solidFill>
                  <a:srgbClr val="F5E6CA"/>
                </a:solidFill>
                <a:latin typeface="Hagrid Ultra-Bold"/>
              </a:rPr>
              <a:t>KECERDASAN ARTFISIAL</a:t>
            </a:r>
          </a:p>
        </p:txBody>
      </p:sp>
      <p:sp>
        <p:nvSpPr>
          <p:cNvPr name="TextBox 13" id="13"/>
          <p:cNvSpPr txBox="true"/>
          <p:nvPr/>
        </p:nvSpPr>
        <p:spPr>
          <a:xfrm rot="0">
            <a:off x="1028700" y="2602301"/>
            <a:ext cx="16230600" cy="1108076"/>
          </a:xfrm>
          <a:prstGeom prst="rect">
            <a:avLst/>
          </a:prstGeom>
        </p:spPr>
        <p:txBody>
          <a:bodyPr anchor="t" rtlCol="false" tIns="0" lIns="0" bIns="0" rIns="0">
            <a:spAutoFit/>
          </a:bodyPr>
          <a:lstStyle/>
          <a:p>
            <a:pPr>
              <a:lnSpc>
                <a:spcPts val="8000"/>
              </a:lnSpc>
            </a:pPr>
            <a:r>
              <a:rPr lang="en-US" sz="8000">
                <a:solidFill>
                  <a:srgbClr val="F5E6CA"/>
                </a:solidFill>
                <a:latin typeface="Hagrid Heavy"/>
              </a:rPr>
              <a:t>DATASET</a:t>
            </a:r>
          </a:p>
        </p:txBody>
      </p:sp>
      <p:sp>
        <p:nvSpPr>
          <p:cNvPr name="TextBox 14" id="14"/>
          <p:cNvSpPr txBox="true"/>
          <p:nvPr/>
        </p:nvSpPr>
        <p:spPr>
          <a:xfrm rot="0">
            <a:off x="8415820" y="5009277"/>
            <a:ext cx="9521553" cy="3303966"/>
          </a:xfrm>
          <a:prstGeom prst="rect">
            <a:avLst/>
          </a:prstGeom>
        </p:spPr>
        <p:txBody>
          <a:bodyPr anchor="t" rtlCol="false" tIns="0" lIns="0" bIns="0" rIns="0">
            <a:spAutoFit/>
          </a:bodyPr>
          <a:lstStyle/>
          <a:p>
            <a:pPr algn="just">
              <a:lnSpc>
                <a:spcPts val="3723"/>
              </a:lnSpc>
            </a:pPr>
            <a:r>
              <a:rPr lang="en-US" sz="2659">
                <a:solidFill>
                  <a:srgbClr val="343F56"/>
                </a:solidFill>
                <a:latin typeface="Roboto"/>
              </a:rPr>
              <a:t>Dataset Ini mencakup banyak koleksi gambar yang disegmentasi menjadi tiga kategori: batu, kertas, dan gunting. Setiap kategori berisi gambar tangan dalam posisi yang mewakili gerakan masing-masing. Kumpulan datanya seimbang, memastikan keterwakilan yang setara untuk setiap kategori, yang sangat penting untuk melatih model yang tidak bias.</a:t>
            </a:r>
          </a:p>
        </p:txBody>
      </p:sp>
      <p:sp>
        <p:nvSpPr>
          <p:cNvPr name="TextBox 15" id="15"/>
          <p:cNvSpPr txBox="true"/>
          <p:nvPr/>
        </p:nvSpPr>
        <p:spPr>
          <a:xfrm rot="0">
            <a:off x="8415820" y="8385272"/>
            <a:ext cx="9810905" cy="421796"/>
          </a:xfrm>
          <a:prstGeom prst="rect">
            <a:avLst/>
          </a:prstGeom>
        </p:spPr>
        <p:txBody>
          <a:bodyPr anchor="t" rtlCol="false" tIns="0" lIns="0" bIns="0" rIns="0">
            <a:spAutoFit/>
          </a:bodyPr>
          <a:lstStyle/>
          <a:p>
            <a:pPr>
              <a:lnSpc>
                <a:spcPts val="3385"/>
              </a:lnSpc>
            </a:pPr>
            <a:r>
              <a:rPr lang="en-US" sz="2417">
                <a:solidFill>
                  <a:srgbClr val="343F56"/>
                </a:solidFill>
                <a:latin typeface="Roboto"/>
              </a:rPr>
              <a:t>https://www.kaggle.com/datasets/drgfreeman/rockpaperscissors</a:t>
            </a:r>
          </a:p>
        </p:txBody>
      </p:sp>
      <p:sp>
        <p:nvSpPr>
          <p:cNvPr name="TextBox 16" id="16"/>
          <p:cNvSpPr txBox="true"/>
          <p:nvPr/>
        </p:nvSpPr>
        <p:spPr>
          <a:xfrm rot="0">
            <a:off x="8415820" y="3974962"/>
            <a:ext cx="5001871" cy="966391"/>
          </a:xfrm>
          <a:prstGeom prst="rect">
            <a:avLst/>
          </a:prstGeom>
        </p:spPr>
        <p:txBody>
          <a:bodyPr anchor="t" rtlCol="false" tIns="0" lIns="0" bIns="0" rIns="0">
            <a:spAutoFit/>
          </a:bodyPr>
          <a:lstStyle/>
          <a:p>
            <a:pPr>
              <a:lnSpc>
                <a:spcPts val="3723"/>
              </a:lnSpc>
            </a:pPr>
            <a:r>
              <a:rPr lang="en-US" sz="2659">
                <a:solidFill>
                  <a:srgbClr val="343F56"/>
                </a:solidFill>
                <a:latin typeface="Hagrid Ultra-Bold"/>
              </a:rPr>
              <a:t>ROCK, PAPER, SCISSORS DATASET</a:t>
            </a:r>
          </a:p>
        </p:txBody>
      </p:sp>
      <p:sp>
        <p:nvSpPr>
          <p:cNvPr name="Freeform 17" id="17"/>
          <p:cNvSpPr/>
          <p:nvPr/>
        </p:nvSpPr>
        <p:spPr>
          <a:xfrm flipH="false" flipV="false" rot="0">
            <a:off x="675807" y="645187"/>
            <a:ext cx="1063783" cy="1077248"/>
          </a:xfrm>
          <a:custGeom>
            <a:avLst/>
            <a:gdLst/>
            <a:ahLst/>
            <a:cxnLst/>
            <a:rect r="r" b="b" t="t" l="l"/>
            <a:pathLst>
              <a:path h="1077248" w="1063783">
                <a:moveTo>
                  <a:pt x="0" y="0"/>
                </a:moveTo>
                <a:lnTo>
                  <a:pt x="1063782" y="0"/>
                </a:lnTo>
                <a:lnTo>
                  <a:pt x="1063782" y="1077249"/>
                </a:lnTo>
                <a:lnTo>
                  <a:pt x="0" y="1077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sp>
        <p:nvSpPr>
          <p:cNvPr name="AutoShape 2" id="2"/>
          <p:cNvSpPr/>
          <p:nvPr/>
        </p:nvSpPr>
        <p:spPr>
          <a:xfrm>
            <a:off x="5851294" y="1370184"/>
            <a:ext cx="11531831" cy="0"/>
          </a:xfrm>
          <a:prstGeom prst="line">
            <a:avLst/>
          </a:prstGeom>
          <a:ln cap="flat" w="38100">
            <a:solidFill>
              <a:srgbClr val="F5E6CA"/>
            </a:solidFill>
            <a:prstDash val="solid"/>
            <a:headEnd type="none" len="sm" w="sm"/>
            <a:tailEnd type="none" len="sm" w="sm"/>
          </a:ln>
        </p:spPr>
      </p:sp>
      <p:grpSp>
        <p:nvGrpSpPr>
          <p:cNvPr name="Group 3" id="3"/>
          <p:cNvGrpSpPr/>
          <p:nvPr/>
        </p:nvGrpSpPr>
        <p:grpSpPr>
          <a:xfrm rot="0">
            <a:off x="1028700" y="3811337"/>
            <a:ext cx="6535305" cy="4793262"/>
            <a:chOff x="0" y="0"/>
            <a:chExt cx="1800847" cy="1320815"/>
          </a:xfrm>
        </p:grpSpPr>
        <p:sp>
          <p:nvSpPr>
            <p:cNvPr name="Freeform 4" id="4"/>
            <p:cNvSpPr/>
            <p:nvPr/>
          </p:nvSpPr>
          <p:spPr>
            <a:xfrm flipH="false" flipV="false" rot="0">
              <a:off x="0" y="0"/>
              <a:ext cx="1800847" cy="1320815"/>
            </a:xfrm>
            <a:custGeom>
              <a:avLst/>
              <a:gdLst/>
              <a:ahLst/>
              <a:cxnLst/>
              <a:rect r="r" b="b" t="t" l="l"/>
              <a:pathLst>
                <a:path h="1320815" w="1800847">
                  <a:moveTo>
                    <a:pt x="0" y="0"/>
                  </a:moveTo>
                  <a:lnTo>
                    <a:pt x="1800847" y="0"/>
                  </a:lnTo>
                  <a:lnTo>
                    <a:pt x="1800847" y="1320815"/>
                  </a:lnTo>
                  <a:lnTo>
                    <a:pt x="0" y="1320815"/>
                  </a:lnTo>
                  <a:close/>
                </a:path>
              </a:pathLst>
            </a:custGeom>
            <a:solidFill>
              <a:srgbClr val="F5E6CA"/>
            </a:solidFill>
          </p:spPr>
        </p:sp>
        <p:sp>
          <p:nvSpPr>
            <p:cNvPr name="TextBox 5" id="5"/>
            <p:cNvSpPr txBox="true"/>
            <p:nvPr/>
          </p:nvSpPr>
          <p:spPr>
            <a:xfrm>
              <a:off x="0" y="-38100"/>
              <a:ext cx="1800847" cy="1358915"/>
            </a:xfrm>
            <a:prstGeom prst="rect">
              <a:avLst/>
            </a:prstGeom>
          </p:spPr>
          <p:txBody>
            <a:bodyPr anchor="ctr" rtlCol="false" tIns="37253" lIns="37253" bIns="37253" rIns="37253"/>
            <a:lstStyle/>
            <a:p>
              <a:pPr algn="ctr">
                <a:lnSpc>
                  <a:spcPts val="2659"/>
                </a:lnSpc>
              </a:pPr>
            </a:p>
          </p:txBody>
        </p:sp>
      </p:grpSp>
      <p:sp>
        <p:nvSpPr>
          <p:cNvPr name="Freeform 6" id="6"/>
          <p:cNvSpPr/>
          <p:nvPr/>
        </p:nvSpPr>
        <p:spPr>
          <a:xfrm flipH="false" flipV="false" rot="0">
            <a:off x="8510028" y="3183031"/>
            <a:ext cx="8160490" cy="6740163"/>
          </a:xfrm>
          <a:custGeom>
            <a:avLst/>
            <a:gdLst/>
            <a:ahLst/>
            <a:cxnLst/>
            <a:rect r="r" b="b" t="t" l="l"/>
            <a:pathLst>
              <a:path h="6740163" w="8160490">
                <a:moveTo>
                  <a:pt x="0" y="0"/>
                </a:moveTo>
                <a:lnTo>
                  <a:pt x="8160490" y="0"/>
                </a:lnTo>
                <a:lnTo>
                  <a:pt x="8160490" y="6740163"/>
                </a:lnTo>
                <a:lnTo>
                  <a:pt x="0" y="6740163"/>
                </a:lnTo>
                <a:lnTo>
                  <a:pt x="0" y="0"/>
                </a:lnTo>
                <a:close/>
              </a:path>
            </a:pathLst>
          </a:custGeom>
          <a:blipFill>
            <a:blip r:embed="rId2"/>
            <a:stretch>
              <a:fillRect l="-5506" t="-6090" r="-5965" b="-6667"/>
            </a:stretch>
          </a:blipFill>
        </p:spPr>
      </p:sp>
      <p:sp>
        <p:nvSpPr>
          <p:cNvPr name="TextBox 7" id="7"/>
          <p:cNvSpPr txBox="true"/>
          <p:nvPr/>
        </p:nvSpPr>
        <p:spPr>
          <a:xfrm rot="0">
            <a:off x="1869773" y="1136187"/>
            <a:ext cx="4053498" cy="391794"/>
          </a:xfrm>
          <a:prstGeom prst="rect">
            <a:avLst/>
          </a:prstGeom>
        </p:spPr>
        <p:txBody>
          <a:bodyPr anchor="t" rtlCol="false" tIns="0" lIns="0" bIns="0" rIns="0">
            <a:spAutoFit/>
          </a:bodyPr>
          <a:lstStyle/>
          <a:p>
            <a:pPr>
              <a:lnSpc>
                <a:spcPts val="3080"/>
              </a:lnSpc>
            </a:pPr>
            <a:r>
              <a:rPr lang="en-US" sz="2200">
                <a:solidFill>
                  <a:srgbClr val="F5E6CA"/>
                </a:solidFill>
                <a:latin typeface="Hagrid Ultra-Bold"/>
              </a:rPr>
              <a:t>KECERDASAN ARTIFISIAL</a:t>
            </a:r>
          </a:p>
        </p:txBody>
      </p:sp>
      <p:sp>
        <p:nvSpPr>
          <p:cNvPr name="TextBox 8" id="8"/>
          <p:cNvSpPr txBox="true"/>
          <p:nvPr/>
        </p:nvSpPr>
        <p:spPr>
          <a:xfrm rot="0">
            <a:off x="1028700" y="1974925"/>
            <a:ext cx="16230600" cy="1108076"/>
          </a:xfrm>
          <a:prstGeom prst="rect">
            <a:avLst/>
          </a:prstGeom>
        </p:spPr>
        <p:txBody>
          <a:bodyPr anchor="t" rtlCol="false" tIns="0" lIns="0" bIns="0" rIns="0">
            <a:spAutoFit/>
          </a:bodyPr>
          <a:lstStyle/>
          <a:p>
            <a:pPr>
              <a:lnSpc>
                <a:spcPts val="8000"/>
              </a:lnSpc>
            </a:pPr>
            <a:r>
              <a:rPr lang="en-US" sz="8000">
                <a:solidFill>
                  <a:srgbClr val="F5E6CA"/>
                </a:solidFill>
                <a:latin typeface="Hagrid Heavy"/>
              </a:rPr>
              <a:t>PRE-PROCESS</a:t>
            </a:r>
          </a:p>
        </p:txBody>
      </p:sp>
      <p:sp>
        <p:nvSpPr>
          <p:cNvPr name="TextBox 9" id="9"/>
          <p:cNvSpPr txBox="true"/>
          <p:nvPr/>
        </p:nvSpPr>
        <p:spPr>
          <a:xfrm rot="0">
            <a:off x="1303474" y="4410456"/>
            <a:ext cx="5617803" cy="3769985"/>
          </a:xfrm>
          <a:prstGeom prst="rect">
            <a:avLst/>
          </a:prstGeom>
        </p:spPr>
        <p:txBody>
          <a:bodyPr anchor="t" rtlCol="false" tIns="0" lIns="0" bIns="0" rIns="0">
            <a:spAutoFit/>
          </a:bodyPr>
          <a:lstStyle/>
          <a:p>
            <a:pPr algn="just">
              <a:lnSpc>
                <a:spcPts val="2730"/>
              </a:lnSpc>
            </a:pPr>
            <a:r>
              <a:rPr lang="en-US" sz="1950">
                <a:solidFill>
                  <a:srgbClr val="343F56"/>
                </a:solidFill>
                <a:latin typeface="Roboto Bold"/>
              </a:rPr>
              <a:t>Dengan menggunakan modul train_test_split dari Scikit-Learn, kode membagi file citra dalam setiap kategori menjadi dua bagian, yaitu data pelatihan (train_files) dan data validasi (val_files), dengan proporsi 60% untuk pelatihan dan 40% untuk validasi. Hasilnya adalah dataset yang siap digunakan untuk melatih dan menguji model jaringan saraf guna tugas pengenalan gambar seperti rock-paper-scissors. Proses ini memungkinkan evaluasi kinerja model saat pelatihan dan menghindari overfitting.</a:t>
            </a:r>
          </a:p>
        </p:txBody>
      </p:sp>
      <p:sp>
        <p:nvSpPr>
          <p:cNvPr name="TextBox 10" id="10"/>
          <p:cNvSpPr txBox="true"/>
          <p:nvPr/>
        </p:nvSpPr>
        <p:spPr>
          <a:xfrm rot="0">
            <a:off x="1303474" y="3997107"/>
            <a:ext cx="3667972" cy="362270"/>
          </a:xfrm>
          <a:prstGeom prst="rect">
            <a:avLst/>
          </a:prstGeom>
        </p:spPr>
        <p:txBody>
          <a:bodyPr anchor="t" rtlCol="false" tIns="0" lIns="0" bIns="0" rIns="0">
            <a:spAutoFit/>
          </a:bodyPr>
          <a:lstStyle/>
          <a:p>
            <a:pPr>
              <a:lnSpc>
                <a:spcPts val="2730"/>
              </a:lnSpc>
            </a:pPr>
            <a:r>
              <a:rPr lang="en-US" sz="1950">
                <a:solidFill>
                  <a:srgbClr val="343F56"/>
                </a:solidFill>
                <a:latin typeface="Hagrid Ultra-Bold"/>
              </a:rPr>
              <a:t>MELAKUKAN SPLITTING</a:t>
            </a:r>
          </a:p>
        </p:txBody>
      </p:sp>
      <p:sp>
        <p:nvSpPr>
          <p:cNvPr name="Freeform 11" id="11"/>
          <p:cNvSpPr/>
          <p:nvPr/>
        </p:nvSpPr>
        <p:spPr>
          <a:xfrm flipH="false" flipV="false" rot="0">
            <a:off x="762058" y="645187"/>
            <a:ext cx="1063783" cy="1077248"/>
          </a:xfrm>
          <a:custGeom>
            <a:avLst/>
            <a:gdLst/>
            <a:ahLst/>
            <a:cxnLst/>
            <a:rect r="r" b="b" t="t" l="l"/>
            <a:pathLst>
              <a:path h="1077248" w="1063783">
                <a:moveTo>
                  <a:pt x="0" y="0"/>
                </a:moveTo>
                <a:lnTo>
                  <a:pt x="1063782" y="0"/>
                </a:lnTo>
                <a:lnTo>
                  <a:pt x="1063782" y="1077249"/>
                </a:lnTo>
                <a:lnTo>
                  <a:pt x="0" y="10772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709791" cy="489756"/>
          </a:xfrm>
          <a:custGeom>
            <a:avLst/>
            <a:gdLst/>
            <a:ahLst/>
            <a:cxnLst/>
            <a:rect r="r" b="b" t="t" l="l"/>
            <a:pathLst>
              <a:path h="489756" w="709791">
                <a:moveTo>
                  <a:pt x="0" y="0"/>
                </a:moveTo>
                <a:lnTo>
                  <a:pt x="709791" y="0"/>
                </a:lnTo>
                <a:lnTo>
                  <a:pt x="709791" y="489756"/>
                </a:lnTo>
                <a:lnTo>
                  <a:pt x="0" y="489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5851294" y="1370184"/>
            <a:ext cx="11531831" cy="0"/>
          </a:xfrm>
          <a:prstGeom prst="line">
            <a:avLst/>
          </a:prstGeom>
          <a:ln cap="flat" w="38100">
            <a:solidFill>
              <a:srgbClr val="F5E6CA"/>
            </a:solidFill>
            <a:prstDash val="solid"/>
            <a:headEnd type="none" len="sm" w="sm"/>
            <a:tailEnd type="none" len="sm" w="sm"/>
          </a:ln>
        </p:spPr>
      </p:sp>
      <p:grpSp>
        <p:nvGrpSpPr>
          <p:cNvPr name="Group 4" id="4"/>
          <p:cNvGrpSpPr/>
          <p:nvPr/>
        </p:nvGrpSpPr>
        <p:grpSpPr>
          <a:xfrm rot="0">
            <a:off x="1028700" y="3811337"/>
            <a:ext cx="6535305" cy="4793262"/>
            <a:chOff x="0" y="0"/>
            <a:chExt cx="1800847" cy="1320815"/>
          </a:xfrm>
        </p:grpSpPr>
        <p:sp>
          <p:nvSpPr>
            <p:cNvPr name="Freeform 5" id="5"/>
            <p:cNvSpPr/>
            <p:nvPr/>
          </p:nvSpPr>
          <p:spPr>
            <a:xfrm flipH="false" flipV="false" rot="0">
              <a:off x="0" y="0"/>
              <a:ext cx="1800847" cy="1320815"/>
            </a:xfrm>
            <a:custGeom>
              <a:avLst/>
              <a:gdLst/>
              <a:ahLst/>
              <a:cxnLst/>
              <a:rect r="r" b="b" t="t" l="l"/>
              <a:pathLst>
                <a:path h="1320815" w="1800847">
                  <a:moveTo>
                    <a:pt x="0" y="0"/>
                  </a:moveTo>
                  <a:lnTo>
                    <a:pt x="1800847" y="0"/>
                  </a:lnTo>
                  <a:lnTo>
                    <a:pt x="1800847" y="1320815"/>
                  </a:lnTo>
                  <a:lnTo>
                    <a:pt x="0" y="1320815"/>
                  </a:lnTo>
                  <a:close/>
                </a:path>
              </a:pathLst>
            </a:custGeom>
            <a:solidFill>
              <a:srgbClr val="F5E6CA"/>
            </a:solidFill>
          </p:spPr>
        </p:sp>
        <p:sp>
          <p:nvSpPr>
            <p:cNvPr name="TextBox 6" id="6"/>
            <p:cNvSpPr txBox="true"/>
            <p:nvPr/>
          </p:nvSpPr>
          <p:spPr>
            <a:xfrm>
              <a:off x="0" y="-38100"/>
              <a:ext cx="1800847" cy="1358915"/>
            </a:xfrm>
            <a:prstGeom prst="rect">
              <a:avLst/>
            </a:prstGeom>
          </p:spPr>
          <p:txBody>
            <a:bodyPr anchor="ctr" rtlCol="false" tIns="37253" lIns="37253" bIns="37253" rIns="37253"/>
            <a:lstStyle/>
            <a:p>
              <a:pPr algn="ctr">
                <a:lnSpc>
                  <a:spcPts val="2659"/>
                </a:lnSpc>
              </a:pPr>
            </a:p>
          </p:txBody>
        </p:sp>
      </p:grpSp>
      <p:sp>
        <p:nvSpPr>
          <p:cNvPr name="Freeform 7" id="7"/>
          <p:cNvSpPr/>
          <p:nvPr/>
        </p:nvSpPr>
        <p:spPr>
          <a:xfrm flipH="false" flipV="false" rot="0">
            <a:off x="10020160" y="2941841"/>
            <a:ext cx="6552326" cy="7109971"/>
          </a:xfrm>
          <a:custGeom>
            <a:avLst/>
            <a:gdLst/>
            <a:ahLst/>
            <a:cxnLst/>
            <a:rect r="r" b="b" t="t" l="l"/>
            <a:pathLst>
              <a:path h="7109971" w="6552326">
                <a:moveTo>
                  <a:pt x="0" y="0"/>
                </a:moveTo>
                <a:lnTo>
                  <a:pt x="6552327" y="0"/>
                </a:lnTo>
                <a:lnTo>
                  <a:pt x="6552327" y="7109971"/>
                </a:lnTo>
                <a:lnTo>
                  <a:pt x="0" y="7109971"/>
                </a:lnTo>
                <a:lnTo>
                  <a:pt x="0" y="0"/>
                </a:lnTo>
                <a:close/>
              </a:path>
            </a:pathLst>
          </a:custGeom>
          <a:blipFill>
            <a:blip r:embed="rId4"/>
            <a:stretch>
              <a:fillRect l="0" t="0" r="0" b="0"/>
            </a:stretch>
          </a:blipFill>
        </p:spPr>
      </p:sp>
      <p:sp>
        <p:nvSpPr>
          <p:cNvPr name="TextBox 8" id="8"/>
          <p:cNvSpPr txBox="true"/>
          <p:nvPr/>
        </p:nvSpPr>
        <p:spPr>
          <a:xfrm rot="0">
            <a:off x="1869773" y="1136187"/>
            <a:ext cx="4100551" cy="391794"/>
          </a:xfrm>
          <a:prstGeom prst="rect">
            <a:avLst/>
          </a:prstGeom>
        </p:spPr>
        <p:txBody>
          <a:bodyPr anchor="t" rtlCol="false" tIns="0" lIns="0" bIns="0" rIns="0">
            <a:spAutoFit/>
          </a:bodyPr>
          <a:lstStyle/>
          <a:p>
            <a:pPr>
              <a:lnSpc>
                <a:spcPts val="3080"/>
              </a:lnSpc>
            </a:pPr>
            <a:r>
              <a:rPr lang="en-US" sz="2200">
                <a:solidFill>
                  <a:srgbClr val="F5E6CA"/>
                </a:solidFill>
                <a:latin typeface="Hagrid Ultra-Bold"/>
              </a:rPr>
              <a:t>KECERDASAN ARTIFISIAL</a:t>
            </a:r>
          </a:p>
        </p:txBody>
      </p:sp>
      <p:sp>
        <p:nvSpPr>
          <p:cNvPr name="TextBox 9" id="9"/>
          <p:cNvSpPr txBox="true"/>
          <p:nvPr/>
        </p:nvSpPr>
        <p:spPr>
          <a:xfrm rot="0">
            <a:off x="1028700" y="1974925"/>
            <a:ext cx="16230600" cy="1108076"/>
          </a:xfrm>
          <a:prstGeom prst="rect">
            <a:avLst/>
          </a:prstGeom>
        </p:spPr>
        <p:txBody>
          <a:bodyPr anchor="t" rtlCol="false" tIns="0" lIns="0" bIns="0" rIns="0">
            <a:spAutoFit/>
          </a:bodyPr>
          <a:lstStyle/>
          <a:p>
            <a:pPr>
              <a:lnSpc>
                <a:spcPts val="8000"/>
              </a:lnSpc>
            </a:pPr>
            <a:r>
              <a:rPr lang="en-US" sz="8000">
                <a:solidFill>
                  <a:srgbClr val="F5E6CA"/>
                </a:solidFill>
                <a:latin typeface="Hagrid Heavy"/>
              </a:rPr>
              <a:t>PRE-PROCESS</a:t>
            </a:r>
          </a:p>
        </p:txBody>
      </p:sp>
      <p:sp>
        <p:nvSpPr>
          <p:cNvPr name="TextBox 10" id="10"/>
          <p:cNvSpPr txBox="true"/>
          <p:nvPr/>
        </p:nvSpPr>
        <p:spPr>
          <a:xfrm rot="0">
            <a:off x="1303474" y="4626076"/>
            <a:ext cx="5617803" cy="3427085"/>
          </a:xfrm>
          <a:prstGeom prst="rect">
            <a:avLst/>
          </a:prstGeom>
        </p:spPr>
        <p:txBody>
          <a:bodyPr anchor="t" rtlCol="false" tIns="0" lIns="0" bIns="0" rIns="0">
            <a:spAutoFit/>
          </a:bodyPr>
          <a:lstStyle/>
          <a:p>
            <a:pPr algn="just">
              <a:lnSpc>
                <a:spcPts val="2730"/>
              </a:lnSpc>
            </a:pPr>
            <a:r>
              <a:rPr lang="en-US" sz="1950">
                <a:solidFill>
                  <a:srgbClr val="343F56"/>
                </a:solidFill>
                <a:latin typeface="Roboto Bold"/>
              </a:rPr>
              <a:t>Kode ini menggunakan ImageDataGenerator dari TensorFlow Keras untuk meningkatkan dataset gambar pelatihan dengan berbagai transformasi seperti rotasi, pergeseran, dan pemutaran.</a:t>
            </a:r>
          </a:p>
          <a:p>
            <a:pPr algn="just">
              <a:lnSpc>
                <a:spcPts val="2730"/>
              </a:lnSpc>
            </a:pPr>
            <a:r>
              <a:rPr lang="en-US" sz="1950">
                <a:solidFill>
                  <a:srgbClr val="343F56"/>
                </a:solidFill>
                <a:latin typeface="Roboto Bold"/>
              </a:rPr>
              <a:t>Ini membantu mencegah overfitting dan meningkatkan kemampuan model dalam mengenali variasi dalam data gambar. Selain itu, kode ini mempersiapkan batch data dari direktori pelatihan dan validasi untuk digunakan dalam pelatihan dan pengujian model jaringan saraf.</a:t>
            </a:r>
          </a:p>
        </p:txBody>
      </p:sp>
      <p:sp>
        <p:nvSpPr>
          <p:cNvPr name="TextBox 11" id="11"/>
          <p:cNvSpPr txBox="true"/>
          <p:nvPr/>
        </p:nvSpPr>
        <p:spPr>
          <a:xfrm rot="0">
            <a:off x="1303474" y="3997107"/>
            <a:ext cx="3667972" cy="362270"/>
          </a:xfrm>
          <a:prstGeom prst="rect">
            <a:avLst/>
          </a:prstGeom>
        </p:spPr>
        <p:txBody>
          <a:bodyPr anchor="t" rtlCol="false" tIns="0" lIns="0" bIns="0" rIns="0">
            <a:spAutoFit/>
          </a:bodyPr>
          <a:lstStyle/>
          <a:p>
            <a:pPr>
              <a:lnSpc>
                <a:spcPts val="2730"/>
              </a:lnSpc>
            </a:pPr>
            <a:r>
              <a:rPr lang="en-US" sz="1950">
                <a:solidFill>
                  <a:srgbClr val="343F56"/>
                </a:solidFill>
                <a:latin typeface="Hagrid Ultra-Bold"/>
              </a:rPr>
              <a:t>IMAGE DATA GENERATOR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2137" y="2099647"/>
            <a:ext cx="8322809" cy="6920276"/>
          </a:xfrm>
          <a:custGeom>
            <a:avLst/>
            <a:gdLst/>
            <a:ahLst/>
            <a:cxnLst/>
            <a:rect r="r" b="b" t="t" l="l"/>
            <a:pathLst>
              <a:path h="6920276" w="8322809">
                <a:moveTo>
                  <a:pt x="0" y="0"/>
                </a:moveTo>
                <a:lnTo>
                  <a:pt x="8322810" y="0"/>
                </a:lnTo>
                <a:lnTo>
                  <a:pt x="8322810" y="6920276"/>
                </a:lnTo>
                <a:lnTo>
                  <a:pt x="0" y="6920276"/>
                </a:lnTo>
                <a:lnTo>
                  <a:pt x="0" y="0"/>
                </a:lnTo>
                <a:close/>
              </a:path>
            </a:pathLst>
          </a:custGeom>
          <a:blipFill>
            <a:blip r:embed="rId2"/>
            <a:stretch>
              <a:fillRect l="-6602" t="-7941" r="-6602" b="-8470"/>
            </a:stretch>
          </a:blipFill>
        </p:spPr>
      </p:sp>
      <p:sp>
        <p:nvSpPr>
          <p:cNvPr name="TextBox 6" id="6"/>
          <p:cNvSpPr txBox="true"/>
          <p:nvPr/>
        </p:nvSpPr>
        <p:spPr>
          <a:xfrm rot="0">
            <a:off x="452137" y="100417"/>
            <a:ext cx="6731610" cy="1340486"/>
          </a:xfrm>
          <a:prstGeom prst="rect">
            <a:avLst/>
          </a:prstGeom>
        </p:spPr>
        <p:txBody>
          <a:bodyPr anchor="t" rtlCol="false" tIns="0" lIns="0" bIns="0" rIns="0">
            <a:spAutoFit/>
          </a:bodyPr>
          <a:lstStyle/>
          <a:p>
            <a:pPr>
              <a:lnSpc>
                <a:spcPts val="10639"/>
              </a:lnSpc>
            </a:pPr>
            <a:r>
              <a:rPr lang="en-US" sz="7599">
                <a:solidFill>
                  <a:srgbClr val="343F56"/>
                </a:solidFill>
                <a:latin typeface="Hagrid Heavy"/>
              </a:rPr>
              <a:t>MODEL</a:t>
            </a:r>
          </a:p>
        </p:txBody>
      </p:sp>
      <p:sp>
        <p:nvSpPr>
          <p:cNvPr name="TextBox 7" id="7"/>
          <p:cNvSpPr txBox="true"/>
          <p:nvPr/>
        </p:nvSpPr>
        <p:spPr>
          <a:xfrm rot="0">
            <a:off x="9492520" y="2052022"/>
            <a:ext cx="8347102" cy="6630669"/>
          </a:xfrm>
          <a:prstGeom prst="rect">
            <a:avLst/>
          </a:prstGeom>
        </p:spPr>
        <p:txBody>
          <a:bodyPr anchor="t" rtlCol="false" tIns="0" lIns="0" bIns="0" rIns="0">
            <a:spAutoFit/>
          </a:bodyPr>
          <a:lstStyle/>
          <a:p>
            <a:pPr algn="just" marL="474984" indent="-237492" lvl="1">
              <a:lnSpc>
                <a:spcPts val="3080"/>
              </a:lnSpc>
              <a:buFont typeface="Arial"/>
              <a:buChar char="•"/>
            </a:pPr>
            <a:r>
              <a:rPr lang="en-US" sz="2200">
                <a:solidFill>
                  <a:srgbClr val="F5E6CA"/>
                </a:solidFill>
                <a:latin typeface="Roboto"/>
              </a:rPr>
              <a:t>Jenis jaringan yang digunakan adalah Convolutional Neural Network (CNN), yang cocok untuk tugas pengenalan gambar seperti yang terlihat dalam penggunaan lapisan Conv2D, MaxPooling2D, dan GlobalAveragePooling2D.</a:t>
            </a:r>
          </a:p>
          <a:p>
            <a:pPr algn="just">
              <a:lnSpc>
                <a:spcPts val="3080"/>
              </a:lnSpc>
            </a:pPr>
          </a:p>
          <a:p>
            <a:pPr algn="just" marL="474984" indent="-237492" lvl="1">
              <a:lnSpc>
                <a:spcPts val="3080"/>
              </a:lnSpc>
              <a:buFont typeface="Arial"/>
              <a:buChar char="•"/>
            </a:pPr>
            <a:r>
              <a:rPr lang="en-US" sz="2200">
                <a:solidFill>
                  <a:srgbClr val="F5E6CA"/>
                </a:solidFill>
                <a:latin typeface="Roboto"/>
              </a:rPr>
              <a:t>Algoritma optimisasi yang digunakan adalah Adam (Adaptive Moment Estimation). Hal ini terlihat dalam baris kode </a:t>
            </a:r>
            <a:r>
              <a:rPr lang="en-US" sz="2200">
                <a:solidFill>
                  <a:srgbClr val="F5E6CA"/>
                </a:solidFill>
                <a:latin typeface="Roboto Semi-Bold"/>
              </a:rPr>
              <a:t>model.compile(optimizer='adam', ...)</a:t>
            </a:r>
            <a:r>
              <a:rPr lang="en-US" sz="2200">
                <a:solidFill>
                  <a:srgbClr val="F5E6CA"/>
                </a:solidFill>
                <a:latin typeface="Roboto"/>
              </a:rPr>
              <a:t>.</a:t>
            </a:r>
          </a:p>
          <a:p>
            <a:pPr algn="just">
              <a:lnSpc>
                <a:spcPts val="3080"/>
              </a:lnSpc>
            </a:pPr>
          </a:p>
          <a:p>
            <a:pPr algn="just" marL="474984" indent="-237492" lvl="1">
              <a:lnSpc>
                <a:spcPts val="3080"/>
              </a:lnSpc>
              <a:buFont typeface="Arial"/>
              <a:buChar char="•"/>
            </a:pPr>
            <a:r>
              <a:rPr lang="en-US" sz="2200">
                <a:solidFill>
                  <a:srgbClr val="F5E6CA"/>
                </a:solidFill>
                <a:latin typeface="Roboto"/>
              </a:rPr>
              <a:t>Fungsi aktivasi yang digunakan untuk sebagian besar lapisan adalah ReLU (Rectified Linear Unit) dengan pengecualian lapisan output yang menggunakan softmax. Fungsi aktivasi ReLU digunakan dalam lapisan-lapisan Conv2D dan Dense untuk memperkenalkan non-linearitas ke dalam jaringan, sedangkan softmax digunakan untuk menghasilkan distribusi probabilitas pada lapisan output.</a:t>
            </a:r>
          </a:p>
          <a:p>
            <a:pPr algn="just">
              <a:lnSpc>
                <a:spcPts val="30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43F56"/>
        </a:solidFill>
      </p:bgPr>
    </p:bg>
    <p:spTree>
      <p:nvGrpSpPr>
        <p:cNvPr id="1" name=""/>
        <p:cNvGrpSpPr/>
        <p:nvPr/>
      </p:nvGrpSpPr>
      <p:grpSpPr>
        <a:xfrm>
          <a:off x="0" y="0"/>
          <a:ext cx="0" cy="0"/>
          <a:chOff x="0" y="0"/>
          <a:chExt cx="0" cy="0"/>
        </a:xfrm>
      </p:grpSpPr>
      <p:grpSp>
        <p:nvGrpSpPr>
          <p:cNvPr name="Group 2" id="2"/>
          <p:cNvGrpSpPr/>
          <p:nvPr/>
        </p:nvGrpSpPr>
        <p:grpSpPr>
          <a:xfrm rot="0">
            <a:off x="-386397" y="-218285"/>
            <a:ext cx="9530397" cy="10772366"/>
            <a:chOff x="0" y="0"/>
            <a:chExt cx="4016429" cy="4539836"/>
          </a:xfrm>
        </p:grpSpPr>
        <p:sp>
          <p:nvSpPr>
            <p:cNvPr name="Freeform 3" id="3"/>
            <p:cNvSpPr/>
            <p:nvPr/>
          </p:nvSpPr>
          <p:spPr>
            <a:xfrm flipH="false" flipV="false" rot="0">
              <a:off x="0" y="0"/>
              <a:ext cx="4016428" cy="4539836"/>
            </a:xfrm>
            <a:custGeom>
              <a:avLst/>
              <a:gdLst/>
              <a:ahLst/>
              <a:cxnLst/>
              <a:rect r="r" b="b" t="t" l="l"/>
              <a:pathLst>
                <a:path h="4539836" w="4016428">
                  <a:moveTo>
                    <a:pt x="0" y="0"/>
                  </a:moveTo>
                  <a:lnTo>
                    <a:pt x="4016428" y="0"/>
                  </a:lnTo>
                  <a:lnTo>
                    <a:pt x="4016428" y="4539836"/>
                  </a:lnTo>
                  <a:lnTo>
                    <a:pt x="0" y="4539836"/>
                  </a:lnTo>
                  <a:close/>
                </a:path>
              </a:pathLst>
            </a:custGeom>
            <a:solidFill>
              <a:srgbClr val="F5E6CA"/>
            </a:solidFill>
            <a:ln cap="sq">
              <a:noFill/>
              <a:prstDash val="solid"/>
              <a:miter/>
            </a:ln>
          </p:spPr>
        </p:sp>
        <p:sp>
          <p:nvSpPr>
            <p:cNvPr name="TextBox 4" id="4"/>
            <p:cNvSpPr txBox="true"/>
            <p:nvPr/>
          </p:nvSpPr>
          <p:spPr>
            <a:xfrm>
              <a:off x="0" y="-38100"/>
              <a:ext cx="4016429" cy="457793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2137" y="1440903"/>
            <a:ext cx="6531727" cy="8401449"/>
          </a:xfrm>
          <a:custGeom>
            <a:avLst/>
            <a:gdLst/>
            <a:ahLst/>
            <a:cxnLst/>
            <a:rect r="r" b="b" t="t" l="l"/>
            <a:pathLst>
              <a:path h="8401449" w="6531727">
                <a:moveTo>
                  <a:pt x="0" y="0"/>
                </a:moveTo>
                <a:lnTo>
                  <a:pt x="6531727" y="0"/>
                </a:lnTo>
                <a:lnTo>
                  <a:pt x="6531727" y="8401449"/>
                </a:lnTo>
                <a:lnTo>
                  <a:pt x="0" y="8401449"/>
                </a:lnTo>
                <a:lnTo>
                  <a:pt x="0" y="0"/>
                </a:lnTo>
                <a:close/>
              </a:path>
            </a:pathLst>
          </a:custGeom>
          <a:blipFill>
            <a:blip r:embed="rId2"/>
            <a:stretch>
              <a:fillRect l="0" t="0" r="0" b="0"/>
            </a:stretch>
          </a:blipFill>
        </p:spPr>
      </p:sp>
      <p:sp>
        <p:nvSpPr>
          <p:cNvPr name="TextBox 6" id="6"/>
          <p:cNvSpPr txBox="true"/>
          <p:nvPr/>
        </p:nvSpPr>
        <p:spPr>
          <a:xfrm rot="0">
            <a:off x="452137" y="100417"/>
            <a:ext cx="6731610" cy="1340486"/>
          </a:xfrm>
          <a:prstGeom prst="rect">
            <a:avLst/>
          </a:prstGeom>
        </p:spPr>
        <p:txBody>
          <a:bodyPr anchor="t" rtlCol="false" tIns="0" lIns="0" bIns="0" rIns="0">
            <a:spAutoFit/>
          </a:bodyPr>
          <a:lstStyle/>
          <a:p>
            <a:pPr>
              <a:lnSpc>
                <a:spcPts val="10639"/>
              </a:lnSpc>
            </a:pPr>
            <a:r>
              <a:rPr lang="en-US" sz="7599">
                <a:solidFill>
                  <a:srgbClr val="343F56"/>
                </a:solidFill>
                <a:latin typeface="Hagrid Heavy"/>
              </a:rPr>
              <a:t>MODEL</a:t>
            </a:r>
          </a:p>
        </p:txBody>
      </p:sp>
      <p:sp>
        <p:nvSpPr>
          <p:cNvPr name="TextBox 7" id="7"/>
          <p:cNvSpPr txBox="true"/>
          <p:nvPr/>
        </p:nvSpPr>
        <p:spPr>
          <a:xfrm rot="0">
            <a:off x="9476836" y="1393278"/>
            <a:ext cx="8592787" cy="6390900"/>
          </a:xfrm>
          <a:prstGeom prst="rect">
            <a:avLst/>
          </a:prstGeom>
        </p:spPr>
        <p:txBody>
          <a:bodyPr anchor="t" rtlCol="false" tIns="0" lIns="0" bIns="0" rIns="0">
            <a:spAutoFit/>
          </a:bodyPr>
          <a:lstStyle/>
          <a:p>
            <a:pPr algn="just" marL="488965" indent="-244482" lvl="1">
              <a:lnSpc>
                <a:spcPts val="3170"/>
              </a:lnSpc>
              <a:buFont typeface="Arial"/>
              <a:buChar char="•"/>
            </a:pPr>
            <a:r>
              <a:rPr lang="en-US" sz="2264">
                <a:solidFill>
                  <a:srgbClr val="F5E6CA"/>
                </a:solidFill>
                <a:latin typeface="Roboto"/>
              </a:rPr>
              <a:t>Ada empat lapisan konvolusi (Conv2D) dalam jaringan, dengan ukuran filter yang berbeda pada setiap lapisan.</a:t>
            </a:r>
          </a:p>
          <a:p>
            <a:pPr algn="just">
              <a:lnSpc>
                <a:spcPts val="3170"/>
              </a:lnSpc>
            </a:pPr>
          </a:p>
          <a:p>
            <a:pPr algn="just" marL="488965" indent="-244482" lvl="1">
              <a:lnSpc>
                <a:spcPts val="3170"/>
              </a:lnSpc>
              <a:buFont typeface="Arial"/>
              <a:buChar char="•"/>
            </a:pPr>
            <a:r>
              <a:rPr lang="en-US" sz="2264">
                <a:solidFill>
                  <a:srgbClr val="F5E6CA"/>
                </a:solidFill>
                <a:latin typeface="Roboto"/>
              </a:rPr>
              <a:t>Setelah setiap lapisan konvolusi, ada lapisan MaxPooling2D yang mengurangi dimensi data dengan faktor 2.</a:t>
            </a:r>
          </a:p>
          <a:p>
            <a:pPr algn="just">
              <a:lnSpc>
                <a:spcPts val="3170"/>
              </a:lnSpc>
            </a:pPr>
          </a:p>
          <a:p>
            <a:pPr algn="just" marL="488965" indent="-244482" lvl="1">
              <a:lnSpc>
                <a:spcPts val="3170"/>
              </a:lnSpc>
              <a:buFont typeface="Arial"/>
              <a:buChar char="•"/>
            </a:pPr>
            <a:r>
              <a:rPr lang="en-US" sz="2264">
                <a:solidFill>
                  <a:srgbClr val="F5E6CA"/>
                </a:solidFill>
                <a:latin typeface="Roboto"/>
              </a:rPr>
              <a:t>Lapisan global_average_pooling2d diikuti oleh dua lapisan Dense (fully connected) yang terakhir digunakan untuk menghasilkan output kelas dengan aktivasi softmax.</a:t>
            </a:r>
          </a:p>
          <a:p>
            <a:pPr algn="just">
              <a:lnSpc>
                <a:spcPts val="3170"/>
              </a:lnSpc>
            </a:pPr>
          </a:p>
          <a:p>
            <a:pPr algn="just" marL="488965" indent="-244482" lvl="1">
              <a:lnSpc>
                <a:spcPts val="3170"/>
              </a:lnSpc>
              <a:buFont typeface="Arial"/>
              <a:buChar char="•"/>
            </a:pPr>
            <a:r>
              <a:rPr lang="en-US" sz="2264">
                <a:solidFill>
                  <a:srgbClr val="F5E6CA"/>
                </a:solidFill>
                <a:latin typeface="Roboto"/>
              </a:rPr>
              <a:t>Jumlah total node dalam hidden layer adalah 64 + 128 + 256 + 512 = 960 </a:t>
            </a:r>
          </a:p>
          <a:p>
            <a:pPr algn="just">
              <a:lnSpc>
                <a:spcPts val="3170"/>
              </a:lnSpc>
            </a:pPr>
          </a:p>
          <a:p>
            <a:pPr algn="just" marL="488965" indent="-244482" lvl="1">
              <a:lnSpc>
                <a:spcPts val="3170"/>
              </a:lnSpc>
              <a:buFont typeface="Arial"/>
              <a:buChar char="•"/>
            </a:pPr>
            <a:r>
              <a:rPr lang="en-US" sz="2264">
                <a:solidFill>
                  <a:srgbClr val="F5E6CA"/>
                </a:solidFill>
                <a:latin typeface="Roboto"/>
              </a:rPr>
              <a:t>Total Weight dalam jaringan ini adalah 2,079,363 (sekitar 7.93 MB)</a:t>
            </a:r>
          </a:p>
          <a:p>
            <a:pPr algn="just">
              <a:lnSpc>
                <a:spcPts val="317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992622" y="1641793"/>
            <a:ext cx="16230600" cy="0"/>
          </a:xfrm>
          <a:prstGeom prst="line">
            <a:avLst/>
          </a:prstGeom>
          <a:ln cap="flat" w="38100">
            <a:solidFill>
              <a:srgbClr val="343F56"/>
            </a:solidFill>
            <a:prstDash val="solid"/>
            <a:headEnd type="none" len="sm" w="sm"/>
            <a:tailEnd type="none" len="sm" w="sm"/>
          </a:ln>
        </p:spPr>
      </p:sp>
      <p:sp>
        <p:nvSpPr>
          <p:cNvPr name="Freeform 3" id="3"/>
          <p:cNvSpPr/>
          <p:nvPr/>
        </p:nvSpPr>
        <p:spPr>
          <a:xfrm flipH="false" flipV="false" rot="0">
            <a:off x="1028700" y="2824590"/>
            <a:ext cx="12129696" cy="4291587"/>
          </a:xfrm>
          <a:custGeom>
            <a:avLst/>
            <a:gdLst/>
            <a:ahLst/>
            <a:cxnLst/>
            <a:rect r="r" b="b" t="t" l="l"/>
            <a:pathLst>
              <a:path h="4291587" w="12129696">
                <a:moveTo>
                  <a:pt x="0" y="0"/>
                </a:moveTo>
                <a:lnTo>
                  <a:pt x="12129696" y="0"/>
                </a:lnTo>
                <a:lnTo>
                  <a:pt x="12129696" y="4291587"/>
                </a:lnTo>
                <a:lnTo>
                  <a:pt x="0" y="4291587"/>
                </a:lnTo>
                <a:lnTo>
                  <a:pt x="0" y="0"/>
                </a:lnTo>
                <a:close/>
              </a:path>
            </a:pathLst>
          </a:custGeom>
          <a:blipFill>
            <a:blip r:embed="rId2"/>
            <a:stretch>
              <a:fillRect l="-4784" t="-13156" r="-4913" b="-13522"/>
            </a:stretch>
          </a:blipFill>
        </p:spPr>
      </p:sp>
      <p:sp>
        <p:nvSpPr>
          <p:cNvPr name="TextBox 4" id="4"/>
          <p:cNvSpPr txBox="true"/>
          <p:nvPr/>
        </p:nvSpPr>
        <p:spPr>
          <a:xfrm rot="0">
            <a:off x="2691782" y="282257"/>
            <a:ext cx="12906955" cy="1340486"/>
          </a:xfrm>
          <a:prstGeom prst="rect">
            <a:avLst/>
          </a:prstGeom>
        </p:spPr>
        <p:txBody>
          <a:bodyPr anchor="t" rtlCol="false" tIns="0" lIns="0" bIns="0" rIns="0">
            <a:spAutoFit/>
          </a:bodyPr>
          <a:lstStyle/>
          <a:p>
            <a:pPr algn="ctr">
              <a:lnSpc>
                <a:spcPts val="10639"/>
              </a:lnSpc>
            </a:pPr>
            <a:r>
              <a:rPr lang="en-US" sz="7599">
                <a:solidFill>
                  <a:srgbClr val="343F56"/>
                </a:solidFill>
                <a:latin typeface="Hagrid Heavy"/>
              </a:rPr>
              <a:t>TRAINING</a:t>
            </a:r>
          </a:p>
        </p:txBody>
      </p:sp>
      <p:sp>
        <p:nvSpPr>
          <p:cNvPr name="TextBox 5" id="5"/>
          <p:cNvSpPr txBox="true"/>
          <p:nvPr/>
        </p:nvSpPr>
        <p:spPr>
          <a:xfrm rot="0">
            <a:off x="1028700" y="1702228"/>
            <a:ext cx="7511524" cy="969962"/>
          </a:xfrm>
          <a:prstGeom prst="rect">
            <a:avLst/>
          </a:prstGeom>
        </p:spPr>
        <p:txBody>
          <a:bodyPr anchor="t" rtlCol="false" tIns="0" lIns="0" bIns="0" rIns="0">
            <a:spAutoFit/>
          </a:bodyPr>
          <a:lstStyle/>
          <a:p>
            <a:pPr>
              <a:lnSpc>
                <a:spcPts val="7700"/>
              </a:lnSpc>
            </a:pPr>
            <a:r>
              <a:rPr lang="en-US" sz="5500">
                <a:solidFill>
                  <a:srgbClr val="343F56"/>
                </a:solidFill>
                <a:latin typeface="Hagrid Heavy"/>
              </a:rPr>
              <a:t>CALLBACKS</a:t>
            </a:r>
          </a:p>
        </p:txBody>
      </p:sp>
      <p:grpSp>
        <p:nvGrpSpPr>
          <p:cNvPr name="Group 6" id="6"/>
          <p:cNvGrpSpPr/>
          <p:nvPr/>
        </p:nvGrpSpPr>
        <p:grpSpPr>
          <a:xfrm rot="0">
            <a:off x="1028700" y="7306677"/>
            <a:ext cx="13871472" cy="2517591"/>
            <a:chOff x="0" y="0"/>
            <a:chExt cx="4590997" cy="833239"/>
          </a:xfrm>
        </p:grpSpPr>
        <p:sp>
          <p:nvSpPr>
            <p:cNvPr name="Freeform 7" id="7"/>
            <p:cNvSpPr/>
            <p:nvPr/>
          </p:nvSpPr>
          <p:spPr>
            <a:xfrm flipH="false" flipV="false" rot="0">
              <a:off x="0" y="0"/>
              <a:ext cx="4590997" cy="833239"/>
            </a:xfrm>
            <a:custGeom>
              <a:avLst/>
              <a:gdLst/>
              <a:ahLst/>
              <a:cxnLst/>
              <a:rect r="r" b="b" t="t" l="l"/>
              <a:pathLst>
                <a:path h="833239" w="4590997">
                  <a:moveTo>
                    <a:pt x="0" y="0"/>
                  </a:moveTo>
                  <a:lnTo>
                    <a:pt x="4590997" y="0"/>
                  </a:lnTo>
                  <a:lnTo>
                    <a:pt x="4590997" y="833239"/>
                  </a:lnTo>
                  <a:lnTo>
                    <a:pt x="0" y="833239"/>
                  </a:lnTo>
                  <a:close/>
                </a:path>
              </a:pathLst>
            </a:custGeom>
            <a:solidFill>
              <a:srgbClr val="343F56"/>
            </a:solidFill>
            <a:ln cap="sq">
              <a:noFill/>
              <a:prstDash val="solid"/>
              <a:miter/>
            </a:ln>
          </p:spPr>
        </p:sp>
        <p:sp>
          <p:nvSpPr>
            <p:cNvPr name="TextBox 8" id="8"/>
            <p:cNvSpPr txBox="true"/>
            <p:nvPr/>
          </p:nvSpPr>
          <p:spPr>
            <a:xfrm>
              <a:off x="0" y="-38100"/>
              <a:ext cx="4590997" cy="87133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143000" y="7335002"/>
            <a:ext cx="13451948" cy="2334894"/>
          </a:xfrm>
          <a:prstGeom prst="rect">
            <a:avLst/>
          </a:prstGeom>
        </p:spPr>
        <p:txBody>
          <a:bodyPr anchor="t" rtlCol="false" tIns="0" lIns="0" bIns="0" rIns="0">
            <a:spAutoFit/>
          </a:bodyPr>
          <a:lstStyle/>
          <a:p>
            <a:pPr algn="just">
              <a:lnSpc>
                <a:spcPts val="3080"/>
              </a:lnSpc>
            </a:pPr>
            <a:r>
              <a:rPr lang="en-US" sz="2200">
                <a:solidFill>
                  <a:srgbClr val="F5E6CA"/>
                </a:solidFill>
                <a:latin typeface="Roboto"/>
              </a:rPr>
              <a:t>TensorBoard digunakan untuk visualisasi proses pelatihan, EarlyStopping menghentikan pelatihan jika tidak ada peningkatan pada metrik yang dipantau (dalam hal ini val_loss) setelah beberapa epoch (ditetapkan dengan patience=5), ModelCheckpoint menyimpan model pada saat performanya terbaik berdasarkan val_loss, dan ReduceLROnPlateau mengurangi learning rate ketika tidak ada peningkatan pada val_loss setelah beberapa epoch (ditetapkan dengan patience=3) dengan faktor pengurangan tertentu dan batas learning rate minimum.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6CA"/>
        </a:solidFill>
      </p:bgPr>
    </p:bg>
    <p:spTree>
      <p:nvGrpSpPr>
        <p:cNvPr id="1" name=""/>
        <p:cNvGrpSpPr/>
        <p:nvPr/>
      </p:nvGrpSpPr>
      <p:grpSpPr>
        <a:xfrm>
          <a:off x="0" y="0"/>
          <a:ext cx="0" cy="0"/>
          <a:chOff x="0" y="0"/>
          <a:chExt cx="0" cy="0"/>
        </a:xfrm>
      </p:grpSpPr>
      <p:sp>
        <p:nvSpPr>
          <p:cNvPr name="AutoShape 2" id="2"/>
          <p:cNvSpPr/>
          <p:nvPr/>
        </p:nvSpPr>
        <p:spPr>
          <a:xfrm>
            <a:off x="992622" y="1641793"/>
            <a:ext cx="16230600" cy="0"/>
          </a:xfrm>
          <a:prstGeom prst="line">
            <a:avLst/>
          </a:prstGeom>
          <a:ln cap="flat" w="38100">
            <a:solidFill>
              <a:srgbClr val="343F56"/>
            </a:solidFill>
            <a:prstDash val="solid"/>
            <a:headEnd type="none" len="sm" w="sm"/>
            <a:tailEnd type="none" len="sm" w="sm"/>
          </a:ln>
        </p:spPr>
      </p:sp>
      <p:grpSp>
        <p:nvGrpSpPr>
          <p:cNvPr name="Group 3" id="3"/>
          <p:cNvGrpSpPr/>
          <p:nvPr/>
        </p:nvGrpSpPr>
        <p:grpSpPr>
          <a:xfrm rot="0">
            <a:off x="1028700" y="7483175"/>
            <a:ext cx="13871472" cy="2517591"/>
            <a:chOff x="0" y="0"/>
            <a:chExt cx="4590997" cy="833239"/>
          </a:xfrm>
        </p:grpSpPr>
        <p:sp>
          <p:nvSpPr>
            <p:cNvPr name="Freeform 4" id="4"/>
            <p:cNvSpPr/>
            <p:nvPr/>
          </p:nvSpPr>
          <p:spPr>
            <a:xfrm flipH="false" flipV="false" rot="0">
              <a:off x="0" y="0"/>
              <a:ext cx="4590997" cy="833239"/>
            </a:xfrm>
            <a:custGeom>
              <a:avLst/>
              <a:gdLst/>
              <a:ahLst/>
              <a:cxnLst/>
              <a:rect r="r" b="b" t="t" l="l"/>
              <a:pathLst>
                <a:path h="833239" w="4590997">
                  <a:moveTo>
                    <a:pt x="0" y="0"/>
                  </a:moveTo>
                  <a:lnTo>
                    <a:pt x="4590997" y="0"/>
                  </a:lnTo>
                  <a:lnTo>
                    <a:pt x="4590997" y="833239"/>
                  </a:lnTo>
                  <a:lnTo>
                    <a:pt x="0" y="833239"/>
                  </a:lnTo>
                  <a:close/>
                </a:path>
              </a:pathLst>
            </a:custGeom>
            <a:solidFill>
              <a:srgbClr val="343F56"/>
            </a:solidFill>
            <a:ln cap="sq">
              <a:noFill/>
              <a:prstDash val="solid"/>
              <a:miter/>
            </a:ln>
          </p:spPr>
        </p:sp>
        <p:sp>
          <p:nvSpPr>
            <p:cNvPr name="TextBox 5" id="5"/>
            <p:cNvSpPr txBox="true"/>
            <p:nvPr/>
          </p:nvSpPr>
          <p:spPr>
            <a:xfrm>
              <a:off x="0" y="-38100"/>
              <a:ext cx="4590997" cy="87133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92622" y="2605100"/>
            <a:ext cx="7521325" cy="4754250"/>
          </a:xfrm>
          <a:custGeom>
            <a:avLst/>
            <a:gdLst/>
            <a:ahLst/>
            <a:cxnLst/>
            <a:rect r="r" b="b" t="t" l="l"/>
            <a:pathLst>
              <a:path h="4754250" w="7521325">
                <a:moveTo>
                  <a:pt x="0" y="0"/>
                </a:moveTo>
                <a:lnTo>
                  <a:pt x="7521326" y="0"/>
                </a:lnTo>
                <a:lnTo>
                  <a:pt x="7521326" y="4754250"/>
                </a:lnTo>
                <a:lnTo>
                  <a:pt x="0" y="4754250"/>
                </a:lnTo>
                <a:lnTo>
                  <a:pt x="0" y="0"/>
                </a:lnTo>
                <a:close/>
              </a:path>
            </a:pathLst>
          </a:custGeom>
          <a:blipFill>
            <a:blip r:embed="rId2"/>
            <a:stretch>
              <a:fillRect l="0" t="0" r="0" b="-5608"/>
            </a:stretch>
          </a:blipFill>
        </p:spPr>
      </p:sp>
      <p:sp>
        <p:nvSpPr>
          <p:cNvPr name="TextBox 7" id="7"/>
          <p:cNvSpPr txBox="true"/>
          <p:nvPr/>
        </p:nvSpPr>
        <p:spPr>
          <a:xfrm rot="0">
            <a:off x="2691782" y="282257"/>
            <a:ext cx="12906955" cy="1340486"/>
          </a:xfrm>
          <a:prstGeom prst="rect">
            <a:avLst/>
          </a:prstGeom>
        </p:spPr>
        <p:txBody>
          <a:bodyPr anchor="t" rtlCol="false" tIns="0" lIns="0" bIns="0" rIns="0">
            <a:spAutoFit/>
          </a:bodyPr>
          <a:lstStyle/>
          <a:p>
            <a:pPr algn="ctr">
              <a:lnSpc>
                <a:spcPts val="10639"/>
              </a:lnSpc>
            </a:pPr>
            <a:r>
              <a:rPr lang="en-US" sz="7599">
                <a:solidFill>
                  <a:srgbClr val="343F56"/>
                </a:solidFill>
                <a:latin typeface="Hagrid Heavy"/>
              </a:rPr>
              <a:t>TRAINING</a:t>
            </a:r>
          </a:p>
        </p:txBody>
      </p:sp>
      <p:sp>
        <p:nvSpPr>
          <p:cNvPr name="TextBox 8" id="8"/>
          <p:cNvSpPr txBox="true"/>
          <p:nvPr/>
        </p:nvSpPr>
        <p:spPr>
          <a:xfrm rot="0">
            <a:off x="1028700" y="1635138"/>
            <a:ext cx="7511524" cy="969962"/>
          </a:xfrm>
          <a:prstGeom prst="rect">
            <a:avLst/>
          </a:prstGeom>
        </p:spPr>
        <p:txBody>
          <a:bodyPr anchor="t" rtlCol="false" tIns="0" lIns="0" bIns="0" rIns="0">
            <a:spAutoFit/>
          </a:bodyPr>
          <a:lstStyle/>
          <a:p>
            <a:pPr>
              <a:lnSpc>
                <a:spcPts val="7700"/>
              </a:lnSpc>
            </a:pPr>
            <a:r>
              <a:rPr lang="en-US" sz="5500">
                <a:solidFill>
                  <a:srgbClr val="343F56"/>
                </a:solidFill>
                <a:latin typeface="Hagrid Heavy"/>
              </a:rPr>
              <a:t>FIT</a:t>
            </a:r>
          </a:p>
        </p:txBody>
      </p:sp>
      <p:sp>
        <p:nvSpPr>
          <p:cNvPr name="TextBox 9" id="9"/>
          <p:cNvSpPr txBox="true"/>
          <p:nvPr/>
        </p:nvSpPr>
        <p:spPr>
          <a:xfrm rot="0">
            <a:off x="1143000" y="7745973"/>
            <a:ext cx="13451948" cy="1944369"/>
          </a:xfrm>
          <a:prstGeom prst="rect">
            <a:avLst/>
          </a:prstGeom>
        </p:spPr>
        <p:txBody>
          <a:bodyPr anchor="t" rtlCol="false" tIns="0" lIns="0" bIns="0" rIns="0">
            <a:spAutoFit/>
          </a:bodyPr>
          <a:lstStyle/>
          <a:p>
            <a:pPr algn="just">
              <a:lnSpc>
                <a:spcPts val="3080"/>
              </a:lnSpc>
            </a:pPr>
            <a:r>
              <a:rPr lang="en-US" sz="2200">
                <a:solidFill>
                  <a:srgbClr val="F5E6CA"/>
                </a:solidFill>
                <a:latin typeface="Roboto"/>
              </a:rPr>
              <a:t>Kode tersebut menjalankan proses pelatihan (fit) sebuah model pembelajaran mesin dengan menggunakan data dari train_generator dan validation_generator. Setiap epoch akan melalui 25 langkah dengan data pelatihan dan 5 langkah dengan data validasi, untuk total 25 epoch. Informasi pelatihan akan ditampilkan dengan sedikit rincian (verbose=2) dan beberapa fungsi callback akan digunakan untuk memantau pelatihan,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DAF1RIk9jMs</dc:identifier>
  <dcterms:modified xsi:type="dcterms:W3CDTF">2011-08-01T06:04:30Z</dcterms:modified>
  <cp:revision>1</cp:revision>
  <dc:title>Beige and Blue Minimal Modern Thesis Defense Presentation</dc:title>
</cp:coreProperties>
</file>